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78" r:id="rId2"/>
  </p:sldMasterIdLst>
  <p:notesMasterIdLst>
    <p:notesMasterId r:id="rId14"/>
  </p:notesMasterIdLst>
  <p:handoutMasterIdLst>
    <p:handoutMasterId r:id="rId15"/>
  </p:handoutMasterIdLst>
  <p:sldIdLst>
    <p:sldId id="446" r:id="rId3"/>
    <p:sldId id="444" r:id="rId4"/>
    <p:sldId id="447" r:id="rId5"/>
    <p:sldId id="448" r:id="rId6"/>
    <p:sldId id="449" r:id="rId7"/>
    <p:sldId id="451" r:id="rId8"/>
    <p:sldId id="452" r:id="rId9"/>
    <p:sldId id="454" r:id="rId10"/>
    <p:sldId id="455" r:id="rId11"/>
    <p:sldId id="453" r:id="rId12"/>
    <p:sldId id="445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695C"/>
    <a:srgbClr val="DCCFCA"/>
    <a:srgbClr val="D58153"/>
    <a:srgbClr val="8EB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595" autoAdjust="0"/>
  </p:normalViewPr>
  <p:slideViewPr>
    <p:cSldViewPr>
      <p:cViewPr varScale="1">
        <p:scale>
          <a:sx n="110" d="100"/>
          <a:sy n="110" d="100"/>
        </p:scale>
        <p:origin x="88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24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24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24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D09399C-6E19-47E6-B872-18C118D6954B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62695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38A17BC-11B7-4975-8EF2-2FDB9BF50A61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9524681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7ADD05-8F87-4A25-AED6-2C49083EB7A0}" type="slidenum">
              <a:rPr lang="en-US" altLang="hu-HU"/>
              <a:pPr/>
              <a:t>‹#›</a:t>
            </a:fld>
            <a:endParaRPr lang="en-US" alt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395CD1-EC23-4B97-834C-23ECE5522C13}" type="slidenum">
              <a:rPr lang="en-US" altLang="hu-HU"/>
              <a:pPr/>
              <a:t>‹#›</a:t>
            </a:fld>
            <a:endParaRPr lang="en-US" alt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9EF3DB-F49E-47EC-9223-371C62E88074}" type="slidenum">
              <a:rPr lang="en-US" altLang="hu-HU"/>
              <a:pPr/>
              <a:t>‹#›</a:t>
            </a:fld>
            <a:endParaRPr lang="en-US" alt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ADD05-8F87-4A25-AED6-2C49083EB7A0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4095813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8D6E4-E2BC-4E8A-8D6C-5CED7C6C6740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343701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321F-234C-4D40-B5BE-702634B892BE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937491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C2DC8-8B23-439F-BBE8-EDE26B920200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892194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715B-5007-4D96-9938-C3FE1B0B5E16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10881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65CE-3920-4BD3-ABEB-6D596653330E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152295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3E65-9CEB-4382-89E5-C19EC0A4CF00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124408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BA73-17DF-49B4-B2C8-BCCC3B3D0086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787879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F8D6E4-E2BC-4E8A-8D6C-5CED7C6C6740}" type="slidenum">
              <a:rPr lang="en-US" altLang="hu-HU"/>
              <a:pPr/>
              <a:t>‹#›</a:t>
            </a:fld>
            <a:endParaRPr lang="en-US" alt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B756-F73D-4398-982C-83EBE57E6C77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551255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BBFB7-0E05-4851-A54F-6BE5522701EB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4023578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BBFB7-0E05-4851-A54F-6BE5522701EB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850188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BBFB7-0E05-4851-A54F-6BE5522701EB}" type="slidenum">
              <a:rPr lang="en-US" altLang="hu-HU" smtClean="0"/>
              <a:pPr/>
              <a:t>‹#›</a:t>
            </a:fld>
            <a:endParaRPr lang="en-US" altLang="hu-HU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26123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BBFB7-0E05-4851-A54F-6BE5522701EB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2204851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BBFB7-0E05-4851-A54F-6BE5522701EB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9956896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BBFB7-0E05-4851-A54F-6BE5522701EB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904236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5CD1-EC23-4B97-834C-23ECE5522C13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6663895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EF3DB-F49E-47EC-9223-371C62E88074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506567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6A321F-234C-4D40-B5BE-702634B892BE}" type="slidenum">
              <a:rPr lang="en-US" altLang="hu-HU"/>
              <a:pPr/>
              <a:t>‹#›</a:t>
            </a:fld>
            <a:endParaRPr lang="en-US" alt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FC2DC8-8B23-439F-BBE8-EDE26B920200}" type="slidenum">
              <a:rPr lang="en-US" altLang="hu-HU"/>
              <a:pPr/>
              <a:t>‹#›</a:t>
            </a:fld>
            <a:endParaRPr lang="en-US" alt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FD715B-5007-4D96-9938-C3FE1B0B5E16}" type="slidenum">
              <a:rPr lang="en-US" altLang="hu-HU"/>
              <a:pPr/>
              <a:t>‹#›</a:t>
            </a:fld>
            <a:endParaRPr lang="en-US" alt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CE65CE-3920-4BD3-ABEB-6D596653330E}" type="slidenum">
              <a:rPr lang="en-US" altLang="hu-HU"/>
              <a:pPr/>
              <a:t>‹#›</a:t>
            </a:fld>
            <a:endParaRPr lang="en-US" alt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953E65-9CEB-4382-89E5-C19EC0A4CF00}" type="slidenum">
              <a:rPr lang="en-US" altLang="hu-HU"/>
              <a:pPr/>
              <a:t>‹#›</a:t>
            </a:fld>
            <a:endParaRPr lang="en-US" alt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E8BA73-17DF-49B4-B2C8-BCCC3B3D0086}" type="slidenum">
              <a:rPr lang="en-US" altLang="hu-HU"/>
              <a:pPr/>
              <a:t>‹#›</a:t>
            </a:fld>
            <a:endParaRPr lang="en-US" alt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5CB756-F73D-4398-982C-83EBE57E6C77}" type="slidenum">
              <a:rPr lang="en-US" altLang="hu-HU"/>
              <a:pPr/>
              <a:t>‹#›</a:t>
            </a:fld>
            <a:endParaRPr lang="en-US" alt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/>
              <a:t>Click to edit Master text styles</a:t>
            </a:r>
          </a:p>
          <a:p>
            <a:pPr lvl="1"/>
            <a:r>
              <a:rPr lang="en-US" altLang="hu-HU"/>
              <a:t>Second level</a:t>
            </a:r>
          </a:p>
          <a:p>
            <a:pPr lvl="2"/>
            <a:r>
              <a:rPr lang="en-US" altLang="hu-HU"/>
              <a:t>Third level</a:t>
            </a:r>
          </a:p>
          <a:p>
            <a:pPr lvl="3"/>
            <a:r>
              <a:rPr lang="en-US" altLang="hu-HU"/>
              <a:t>Fourth level</a:t>
            </a:r>
          </a:p>
          <a:p>
            <a:pPr lvl="4"/>
            <a:r>
              <a:rPr lang="en-US" altLang="hu-HU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-1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-1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B4BBFB7-0E05-4851-A54F-6BE5522701EB}" type="slidenum">
              <a:rPr lang="en-US" altLang="hu-HU"/>
              <a:pPr/>
              <a:t>‹#›</a:t>
            </a:fld>
            <a:endParaRPr lang="en-US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B4BBFB7-0E05-4851-A54F-6BE5522701EB}" type="slidenum">
              <a:rPr lang="en-US" altLang="hu-HU" smtClean="0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9311575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églalap 3"/>
          <p:cNvSpPr>
            <a:spLocks noChangeArrowheads="1"/>
          </p:cNvSpPr>
          <p:nvPr/>
        </p:nvSpPr>
        <p:spPr bwMode="auto">
          <a:xfrm>
            <a:off x="0" y="333375"/>
            <a:ext cx="9144000" cy="1250950"/>
          </a:xfrm>
          <a:prstGeom prst="rect">
            <a:avLst/>
          </a:prstGeom>
          <a:solidFill>
            <a:srgbClr val="78B8BA">
              <a:alpha val="70979"/>
            </a:srgbClr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u-HU" altLang="hu-HU" sz="240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0" y="3438525"/>
            <a:ext cx="9144000" cy="1079500"/>
          </a:xfrm>
          <a:prstGeom prst="rect">
            <a:avLst/>
          </a:prstGeom>
          <a:solidFill>
            <a:srgbClr val="8A695C">
              <a:alpha val="43922"/>
            </a:srgbClr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24" charset="-128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hu-HU" altLang="hu-HU" u="sng" kern="0" dirty="0">
                <a:solidFill>
                  <a:schemeClr val="bg1"/>
                </a:solidFill>
                <a:latin typeface="Candara" panose="020E0502030303020204" pitchFamily="34" charset="0"/>
              </a:rPr>
              <a:t>Képzési kínálatunk:</a:t>
            </a:r>
            <a:endParaRPr lang="hu-HU" altLang="hu-HU" kern="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6" name="Téglalap 7"/>
          <p:cNvSpPr>
            <a:spLocks noChangeArrowheads="1"/>
          </p:cNvSpPr>
          <p:nvPr/>
        </p:nvSpPr>
        <p:spPr bwMode="auto">
          <a:xfrm>
            <a:off x="3175" y="4518025"/>
            <a:ext cx="91090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400" dirty="0">
                <a:solidFill>
                  <a:schemeClr val="bg1"/>
                </a:solidFill>
                <a:latin typeface="Candara" panose="020E0502030303020204" pitchFamily="34" charset="0"/>
              </a:rPr>
              <a:t>Csecsemő- és kisgyermeknevelő </a:t>
            </a:r>
            <a:r>
              <a:rPr lang="hu-HU" altLang="hu-HU" sz="2400" dirty="0" err="1">
                <a:solidFill>
                  <a:schemeClr val="bg1"/>
                </a:solidFill>
                <a:latin typeface="Candara" panose="020E0502030303020204" pitchFamily="34" charset="0"/>
              </a:rPr>
              <a:t>Ba</a:t>
            </a:r>
            <a:r>
              <a:rPr lang="hu-HU" altLang="hu-HU" sz="2400" dirty="0">
                <a:solidFill>
                  <a:schemeClr val="bg1"/>
                </a:solidFill>
                <a:latin typeface="Candara" panose="020E0502030303020204" pitchFamily="34" charset="0"/>
              </a:rPr>
              <a:t/>
            </a:r>
            <a:br>
              <a:rPr lang="hu-HU" altLang="hu-HU" sz="2400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hu-HU" altLang="hu-HU" sz="2400" dirty="0">
                <a:solidFill>
                  <a:schemeClr val="bg1"/>
                </a:solidFill>
                <a:latin typeface="Candara" panose="020E0502030303020204" pitchFamily="34" charset="0"/>
              </a:rPr>
              <a:t>Gyógypedagógia </a:t>
            </a:r>
            <a:r>
              <a:rPr lang="hu-HU" altLang="hu-HU" sz="2400" dirty="0" err="1">
                <a:solidFill>
                  <a:schemeClr val="bg1"/>
                </a:solidFill>
                <a:latin typeface="Candara" panose="020E0502030303020204" pitchFamily="34" charset="0"/>
              </a:rPr>
              <a:t>Ba</a:t>
            </a:r>
            <a:r>
              <a:rPr lang="hu-HU" altLang="hu-HU" sz="2400" dirty="0">
                <a:solidFill>
                  <a:schemeClr val="bg1"/>
                </a:solidFill>
                <a:latin typeface="Candara" panose="020E0502030303020204" pitchFamily="34" charset="0"/>
              </a:rPr>
              <a:t/>
            </a:r>
            <a:br>
              <a:rPr lang="hu-HU" altLang="hu-HU" sz="2400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hu-HU" altLang="hu-HU" sz="2400" dirty="0">
                <a:solidFill>
                  <a:schemeClr val="bg1"/>
                </a:solidFill>
                <a:latin typeface="Candara" panose="020E0502030303020204" pitchFamily="34" charset="0"/>
              </a:rPr>
              <a:t>Óvodapedagógus </a:t>
            </a:r>
            <a:r>
              <a:rPr lang="hu-HU" altLang="hu-HU" sz="2400" dirty="0" err="1">
                <a:solidFill>
                  <a:schemeClr val="bg1"/>
                </a:solidFill>
                <a:latin typeface="Candara" panose="020E0502030303020204" pitchFamily="34" charset="0"/>
              </a:rPr>
              <a:t>Ba</a:t>
            </a:r>
            <a:r>
              <a:rPr lang="hu-HU" altLang="hu-HU" sz="2400" dirty="0">
                <a:solidFill>
                  <a:schemeClr val="bg1"/>
                </a:solidFill>
                <a:latin typeface="Candara" panose="020E0502030303020204" pitchFamily="34" charset="0"/>
              </a:rPr>
              <a:t/>
            </a:r>
            <a:br>
              <a:rPr lang="hu-HU" altLang="hu-HU" sz="2400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hu-HU" altLang="hu-HU" sz="2400" dirty="0">
                <a:solidFill>
                  <a:schemeClr val="bg1"/>
                </a:solidFill>
                <a:latin typeface="Candara" panose="020E0502030303020204" pitchFamily="34" charset="0"/>
              </a:rPr>
              <a:t>Tanító </a:t>
            </a:r>
            <a:r>
              <a:rPr lang="hu-HU" altLang="hu-HU" sz="2400" dirty="0" err="1">
                <a:solidFill>
                  <a:schemeClr val="bg1"/>
                </a:solidFill>
                <a:latin typeface="Candara" panose="020E0502030303020204" pitchFamily="34" charset="0"/>
              </a:rPr>
              <a:t>Ba</a:t>
            </a:r>
            <a:r>
              <a:rPr lang="hu-HU" altLang="hu-HU" sz="2400" dirty="0">
                <a:solidFill>
                  <a:schemeClr val="bg1"/>
                </a:solidFill>
                <a:latin typeface="Candara" panose="020E0502030303020204" pitchFamily="34" charset="0"/>
              </a:rPr>
              <a:t/>
            </a:r>
            <a:br>
              <a:rPr lang="hu-HU" altLang="hu-HU" sz="2400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hu-HU" altLang="hu-HU" sz="2400" dirty="0">
                <a:solidFill>
                  <a:schemeClr val="bg1"/>
                </a:solidFill>
                <a:latin typeface="Candara" panose="020E0502030303020204" pitchFamily="34" charset="0"/>
              </a:rPr>
              <a:t>Neveléstudomány Ma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608" y="222022"/>
            <a:ext cx="2314784" cy="147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43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97724" y="260648"/>
            <a:ext cx="8496300" cy="6337300"/>
          </a:xfrm>
          <a:prstGeom prst="rect">
            <a:avLst/>
          </a:prstGeom>
          <a:solidFill>
            <a:srgbClr val="DCCFCA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525116" y="1235043"/>
            <a:ext cx="81369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Képzés mellett:</a:t>
            </a:r>
          </a:p>
          <a:p>
            <a:r>
              <a:rPr lang="hu-HU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Önkéntes munka</a:t>
            </a:r>
          </a:p>
          <a:p>
            <a:endParaRPr lang="hu-HU" sz="2000" b="1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Kaposi Mór Oktató Kórház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  <a:latin typeface="Candara" panose="020E0502030303020204" pitchFamily="34" charset="0"/>
              </a:rPr>
              <a:t>Pszichiátriai és </a:t>
            </a:r>
            <a:r>
              <a:rPr lang="hu-HU" sz="2000" dirty="0" err="1">
                <a:solidFill>
                  <a:schemeClr val="bg1"/>
                </a:solidFill>
                <a:latin typeface="Candara" panose="020E0502030303020204" pitchFamily="34" charset="0"/>
              </a:rPr>
              <a:t>Addiktológiai</a:t>
            </a:r>
            <a:r>
              <a:rPr lang="hu-HU" sz="2000" dirty="0">
                <a:solidFill>
                  <a:schemeClr val="bg1"/>
                </a:solidFill>
                <a:latin typeface="Candara" panose="020E0502030303020204" pitchFamily="34" charset="0"/>
              </a:rPr>
              <a:t> Centrum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  <a:latin typeface="Candara" panose="020E0502030303020204" pitchFamily="34" charset="0"/>
              </a:rPr>
              <a:t>Csecsemő- és Gyermekgyógyászati Mátrix Osztály és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  <a:latin typeface="Candara" panose="020E0502030303020204" pitchFamily="34" charset="0"/>
              </a:rPr>
              <a:t>Gyermekpulmonológiai Osztály – Mosdós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Lovas Akadémia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Civil szervezetek, alapítványok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  <a:latin typeface="Candara" panose="020E0502030303020204" pitchFamily="34" charset="0"/>
              </a:rPr>
              <a:t>Karitászszervezetek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  <a:latin typeface="Candara" panose="020E0502030303020204" pitchFamily="34" charset="0"/>
              </a:rPr>
              <a:t>Bohóc doktorok</a:t>
            </a:r>
          </a:p>
        </p:txBody>
      </p:sp>
      <p:sp>
        <p:nvSpPr>
          <p:cNvPr id="5" name="Téglalap 4"/>
          <p:cNvSpPr/>
          <p:nvPr/>
        </p:nvSpPr>
        <p:spPr>
          <a:xfrm>
            <a:off x="323850" y="520512"/>
            <a:ext cx="8496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dirty="0">
                <a:solidFill>
                  <a:schemeClr val="bg1"/>
                </a:solidFill>
              </a:rPr>
              <a:t>Gyógypedagógia szak</a:t>
            </a:r>
          </a:p>
        </p:txBody>
      </p:sp>
      <p:pic>
        <p:nvPicPr>
          <p:cNvPr id="6" name="Kép 7" descr="http://t0.gstatic.com/images?q=tbn:ANd9GcT9rBSdJaZK4lpFZdKxT0qPbPZDMmTmJ1nLrPeUz5jD1m9w63tQ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998" y="4821864"/>
            <a:ext cx="2449513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gyerekosztá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6281" y="4821864"/>
            <a:ext cx="2314575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55626" y="4829801"/>
            <a:ext cx="2203449" cy="165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6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850" y="260350"/>
            <a:ext cx="8496300" cy="6337300"/>
          </a:xfrm>
          <a:prstGeom prst="rect">
            <a:avLst/>
          </a:prstGeom>
          <a:solidFill>
            <a:srgbClr val="DCCFCA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" name="Téglalap 3"/>
          <p:cNvSpPr>
            <a:spLocks noChangeArrowheads="1"/>
          </p:cNvSpPr>
          <p:nvPr/>
        </p:nvSpPr>
        <p:spPr bwMode="auto">
          <a:xfrm>
            <a:off x="323850" y="2600325"/>
            <a:ext cx="8496300" cy="5222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it-IT" altLang="hu-HU" sz="2800" b="1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Köszönöm megtisztelő figyelmüket!</a:t>
            </a:r>
            <a:endParaRPr lang="hu-HU" altLang="hu-HU" sz="2800" dirty="0">
              <a:solidFill>
                <a:schemeClr val="accent3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9338" y="3375025"/>
            <a:ext cx="3810000" cy="2871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888" y="458788"/>
            <a:ext cx="2536825" cy="1920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49638" y="458788"/>
            <a:ext cx="2505075" cy="187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449263"/>
            <a:ext cx="2828925" cy="187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4025" y="3384550"/>
            <a:ext cx="4306888" cy="2871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696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850" y="260350"/>
            <a:ext cx="8496300" cy="6337300"/>
          </a:xfrm>
          <a:prstGeom prst="rect">
            <a:avLst/>
          </a:prstGeom>
          <a:solidFill>
            <a:srgbClr val="DCCFCA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503548" y="1381206"/>
            <a:ext cx="813690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BA-képzés</a:t>
            </a:r>
            <a:r>
              <a:rPr lang="hu-HU" sz="20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hu-HU" sz="2000" dirty="0">
                <a:solidFill>
                  <a:schemeClr val="bg1"/>
                </a:solidFill>
                <a:latin typeface="Candara" panose="020E0502030303020204" pitchFamily="34" charset="0"/>
              </a:rPr>
              <a:t>nappali és levelező tagozat</a:t>
            </a:r>
          </a:p>
          <a:p>
            <a:endParaRPr lang="hu-HU" sz="20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  <a:latin typeface="Candara" panose="020E0502030303020204" pitchFamily="34" charset="0"/>
              </a:rPr>
              <a:t>Tanulásban akadályozottak pedagógiája szakirány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  <a:latin typeface="Candara" panose="020E0502030303020204" pitchFamily="34" charset="0"/>
              </a:rPr>
              <a:t>Logopédia szakirány (alkalmassági vizsga)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chemeClr val="bg1"/>
                </a:solidFill>
                <a:latin typeface="Candara" panose="020E0502030303020204" pitchFamily="34" charset="0"/>
              </a:rPr>
              <a:t>Pszichopedagógia</a:t>
            </a:r>
            <a:r>
              <a:rPr lang="hu-HU" sz="2000" dirty="0">
                <a:solidFill>
                  <a:schemeClr val="bg1"/>
                </a:solidFill>
                <a:latin typeface="Candara" panose="020E0502030303020204" pitchFamily="34" charset="0"/>
              </a:rPr>
              <a:t> szakirány</a:t>
            </a:r>
          </a:p>
          <a:p>
            <a:endParaRPr lang="hu-HU" sz="20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r>
              <a:rPr lang="hu-HU" sz="2000" dirty="0">
                <a:solidFill>
                  <a:schemeClr val="bg1"/>
                </a:solidFill>
                <a:latin typeface="Candara" panose="020E0502030303020204" pitchFamily="34" charset="0"/>
              </a:rPr>
              <a:t>két szakirányos képzés</a:t>
            </a:r>
          </a:p>
          <a:p>
            <a:r>
              <a:rPr lang="hu-HU" sz="2000" dirty="0">
                <a:solidFill>
                  <a:schemeClr val="bg1"/>
                </a:solidFill>
                <a:latin typeface="Candara" panose="020E0502030303020204" pitchFamily="34" charset="0"/>
              </a:rPr>
              <a:t>elhelyezkedési lehetőségek </a:t>
            </a:r>
          </a:p>
        </p:txBody>
      </p:sp>
      <p:sp>
        <p:nvSpPr>
          <p:cNvPr id="5" name="Téglalap 4"/>
          <p:cNvSpPr/>
          <p:nvPr/>
        </p:nvSpPr>
        <p:spPr>
          <a:xfrm>
            <a:off x="323850" y="520512"/>
            <a:ext cx="8496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dirty="0">
                <a:solidFill>
                  <a:schemeClr val="bg1"/>
                </a:solidFill>
              </a:rPr>
              <a:t>Gyógypedagógia szak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007" y="4725144"/>
            <a:ext cx="2638272" cy="176022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584" y="3614521"/>
            <a:ext cx="4284476" cy="285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78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850" y="260350"/>
            <a:ext cx="8496300" cy="6337300"/>
          </a:xfrm>
          <a:prstGeom prst="rect">
            <a:avLst/>
          </a:prstGeom>
          <a:solidFill>
            <a:srgbClr val="DCCFCA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503548" y="1365449"/>
            <a:ext cx="81369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Gyakorlati képzésben együttműködő intézmények</a:t>
            </a:r>
          </a:p>
          <a:p>
            <a:endParaRPr lang="hu-HU" sz="20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  <a:latin typeface="Candara" panose="020E0502030303020204" pitchFamily="34" charset="0"/>
              </a:rPr>
              <a:t>Bárczi Gusztáv EGYMI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  <a:latin typeface="Candara" panose="020E0502030303020204" pitchFamily="34" charset="0"/>
              </a:rPr>
              <a:t>SM </a:t>
            </a:r>
            <a:r>
              <a:rPr lang="hu-HU" sz="2000" dirty="0" err="1">
                <a:solidFill>
                  <a:schemeClr val="bg1"/>
                </a:solidFill>
                <a:latin typeface="Candara" panose="020E0502030303020204" pitchFamily="34" charset="0"/>
              </a:rPr>
              <a:t>Duráczky</a:t>
            </a:r>
            <a:r>
              <a:rPr lang="hu-HU" sz="2000" dirty="0">
                <a:solidFill>
                  <a:schemeClr val="bg1"/>
                </a:solidFill>
                <a:latin typeface="Candara" panose="020E0502030303020204" pitchFamily="34" charset="0"/>
              </a:rPr>
              <a:t> József EGYMI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  <a:latin typeface="Candara" panose="020E0502030303020204" pitchFamily="34" charset="0"/>
              </a:rPr>
              <a:t>Kaposvári Csokonai Vitéz Mihály Általános Iskola és Gimnázium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bg1"/>
                </a:solidFill>
                <a:latin typeface="Candara" panose="020E0502030303020204" pitchFamily="34" charset="0"/>
              </a:rPr>
              <a:t>MATE </a:t>
            </a:r>
            <a:r>
              <a:rPr lang="hu-HU" sz="2000" dirty="0">
                <a:solidFill>
                  <a:schemeClr val="bg1"/>
                </a:solidFill>
                <a:latin typeface="Candara" panose="020E0502030303020204" pitchFamily="34" charset="0"/>
              </a:rPr>
              <a:t>KC Gyakorló Óvoda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  <a:latin typeface="Candara" panose="020E0502030303020204" pitchFamily="34" charset="0"/>
              </a:rPr>
              <a:t>SM Kaposi Mór Oktató Kórház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  <a:latin typeface="Candara" panose="020E0502030303020204" pitchFamily="34" charset="0"/>
              </a:rPr>
              <a:t>Somogy Megyei Gyermekvédelmi Központ és Területi Gyermekvédelmi Szakszolgálat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  <a:latin typeface="Candara" panose="020E0502030303020204" pitchFamily="34" charset="0"/>
              </a:rPr>
              <a:t>Büntetés Végrehajtási Intézet Kaposvár</a:t>
            </a:r>
          </a:p>
        </p:txBody>
      </p:sp>
      <p:sp>
        <p:nvSpPr>
          <p:cNvPr id="5" name="Téglalap 4"/>
          <p:cNvSpPr/>
          <p:nvPr/>
        </p:nvSpPr>
        <p:spPr>
          <a:xfrm>
            <a:off x="323850" y="520512"/>
            <a:ext cx="8496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dirty="0">
                <a:solidFill>
                  <a:schemeClr val="bg1"/>
                </a:solidFill>
              </a:rPr>
              <a:t>Gyógypedagógia szak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516" y="4365104"/>
            <a:ext cx="3138936" cy="209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97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850" y="260350"/>
            <a:ext cx="8496300" cy="6337300"/>
          </a:xfrm>
          <a:prstGeom prst="rect">
            <a:avLst/>
          </a:prstGeom>
          <a:solidFill>
            <a:srgbClr val="DCCFCA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525117" y="1389993"/>
            <a:ext cx="81369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Specifikumok</a:t>
            </a:r>
            <a:r>
              <a:rPr lang="hu-HU" sz="2000" dirty="0">
                <a:solidFill>
                  <a:schemeClr val="bg1"/>
                </a:solidFill>
                <a:latin typeface="Candara" panose="020E0502030303020204" pitchFamily="34" charset="0"/>
              </a:rPr>
              <a:t> (választható kurzusok)</a:t>
            </a:r>
          </a:p>
          <a:p>
            <a:r>
              <a:rPr lang="hu-HU" sz="2000" dirty="0">
                <a:solidFill>
                  <a:schemeClr val="bg1"/>
                </a:solidFill>
                <a:latin typeface="Candara" panose="020E0502030303020204" pitchFamily="34" charset="0"/>
              </a:rPr>
              <a:t>  </a:t>
            </a:r>
          </a:p>
          <a:p>
            <a:r>
              <a:rPr lang="hu-HU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Állatasszisztált pedagógiai </a:t>
            </a:r>
            <a:r>
              <a:rPr lang="hu-HU" sz="2000" dirty="0">
                <a:solidFill>
                  <a:schemeClr val="bg1"/>
                </a:solidFill>
                <a:latin typeface="Candara" panose="020E0502030303020204" pitchFamily="34" charset="0"/>
              </a:rPr>
              <a:t>ismeretek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  <a:latin typeface="Candara" panose="020E0502030303020204" pitchFamily="34" charset="0"/>
              </a:rPr>
              <a:t>Lovas alapismeretek (a </a:t>
            </a:r>
            <a:r>
              <a:rPr lang="hu-HU" sz="2000" dirty="0" err="1">
                <a:solidFill>
                  <a:schemeClr val="bg1"/>
                </a:solidFill>
                <a:latin typeface="Candara" panose="020E0502030303020204" pitchFamily="34" charset="0"/>
              </a:rPr>
              <a:t>lovasterápiás</a:t>
            </a:r>
            <a:r>
              <a:rPr lang="hu-HU" sz="2000" dirty="0">
                <a:solidFill>
                  <a:schemeClr val="bg1"/>
                </a:solidFill>
                <a:latin typeface="Candara" panose="020E0502030303020204" pitchFamily="34" charset="0"/>
              </a:rPr>
              <a:t> szakemberképzés bemeneti szintjére készít fel)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chemeClr val="bg1"/>
                </a:solidFill>
                <a:latin typeface="Candara" panose="020E0502030303020204" pitchFamily="34" charset="0"/>
              </a:rPr>
              <a:t>Zoopedagógia</a:t>
            </a:r>
            <a:endParaRPr lang="hu-HU" sz="20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  <a:latin typeface="Candara" panose="020E0502030303020204" pitchFamily="34" charset="0"/>
              </a:rPr>
              <a:t>Társállat-alapismeretek </a:t>
            </a:r>
          </a:p>
        </p:txBody>
      </p:sp>
      <p:sp>
        <p:nvSpPr>
          <p:cNvPr id="5" name="Téglalap 4"/>
          <p:cNvSpPr/>
          <p:nvPr/>
        </p:nvSpPr>
        <p:spPr>
          <a:xfrm>
            <a:off x="323850" y="520512"/>
            <a:ext cx="8496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dirty="0">
                <a:solidFill>
                  <a:schemeClr val="bg1"/>
                </a:solidFill>
              </a:rPr>
              <a:t>Gyógypedagógia szak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17" y="3833322"/>
            <a:ext cx="3398811" cy="25491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8677" r="14960" b="6282"/>
          <a:stretch/>
        </p:blipFill>
        <p:spPr>
          <a:xfrm>
            <a:off x="4076886" y="2926046"/>
            <a:ext cx="4585000" cy="3456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2934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850" y="260350"/>
            <a:ext cx="8496300" cy="6337300"/>
          </a:xfrm>
          <a:prstGeom prst="rect">
            <a:avLst/>
          </a:prstGeom>
          <a:solidFill>
            <a:srgbClr val="DCCFCA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525117" y="1389993"/>
            <a:ext cx="813690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Specifikumok</a:t>
            </a:r>
            <a:r>
              <a:rPr lang="hu-HU" sz="2000" dirty="0">
                <a:solidFill>
                  <a:schemeClr val="bg1"/>
                </a:solidFill>
                <a:latin typeface="Candara" panose="020E0502030303020204" pitchFamily="34" charset="0"/>
              </a:rPr>
              <a:t> (választható kurzusok)</a:t>
            </a:r>
          </a:p>
          <a:p>
            <a:endParaRPr lang="hu-HU" sz="20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r>
              <a:rPr lang="hu-HU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SINOSZ- Somogy Megyei Szervezet</a:t>
            </a:r>
          </a:p>
          <a:p>
            <a:r>
              <a:rPr lang="hu-HU" sz="2000" dirty="0">
                <a:solidFill>
                  <a:schemeClr val="bg1"/>
                </a:solidFill>
                <a:latin typeface="Candara" panose="020E0502030303020204" pitchFamily="34" charset="0"/>
              </a:rPr>
              <a:t>  </a:t>
            </a:r>
          </a:p>
          <a:p>
            <a:r>
              <a:rPr lang="hu-HU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Jelnyelv</a:t>
            </a:r>
            <a:r>
              <a:rPr lang="hu-HU" sz="2000" dirty="0">
                <a:solidFill>
                  <a:schemeClr val="bg1"/>
                </a:solidFill>
                <a:latin typeface="Candara" panose="020E0502030303020204" pitchFamily="34" charset="0"/>
              </a:rPr>
              <a:t> (nappali tagozaton)</a:t>
            </a:r>
          </a:p>
          <a:p>
            <a:r>
              <a:rPr lang="hu-HU" sz="2000" dirty="0">
                <a:solidFill>
                  <a:schemeClr val="bg1"/>
                </a:solidFill>
                <a:latin typeface="Candara" panose="020E0502030303020204" pitchFamily="34" charset="0"/>
              </a:rPr>
              <a:t>6 félév </a:t>
            </a:r>
          </a:p>
          <a:p>
            <a:r>
              <a:rPr lang="hu-HU" sz="2800" b="1" dirty="0">
                <a:solidFill>
                  <a:schemeClr val="bg1"/>
                </a:solidFill>
                <a:latin typeface="Candara" panose="020E0502030303020204" pitchFamily="34" charset="0"/>
              </a:rPr>
              <a:t>+</a:t>
            </a:r>
            <a:r>
              <a:rPr lang="hu-HU" sz="2000" dirty="0">
                <a:solidFill>
                  <a:schemeClr val="bg1"/>
                </a:solidFill>
                <a:latin typeface="Candara" panose="020E0502030303020204" pitchFamily="34" charset="0"/>
              </a:rPr>
              <a:t> órák	</a:t>
            </a:r>
          </a:p>
          <a:p>
            <a:r>
              <a:rPr lang="hu-HU" sz="2000" dirty="0">
                <a:solidFill>
                  <a:schemeClr val="bg1"/>
                </a:solidFill>
                <a:latin typeface="Candara" panose="020E0502030303020204" pitchFamily="34" charset="0"/>
              </a:rPr>
              <a:t>		</a:t>
            </a:r>
          </a:p>
          <a:p>
            <a:endParaRPr lang="hu-HU" sz="20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endParaRPr lang="hu-HU" sz="20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r>
              <a:rPr lang="hu-HU" sz="2000" dirty="0">
                <a:solidFill>
                  <a:schemeClr val="bg1"/>
                </a:solidFill>
                <a:latin typeface="Candara" panose="020E0502030303020204" pitchFamily="34" charset="0"/>
              </a:rPr>
              <a:t>Jelnyelvi tolmács</a:t>
            </a:r>
          </a:p>
        </p:txBody>
      </p:sp>
      <p:sp>
        <p:nvSpPr>
          <p:cNvPr id="5" name="Téglalap 4"/>
          <p:cNvSpPr/>
          <p:nvPr/>
        </p:nvSpPr>
        <p:spPr>
          <a:xfrm>
            <a:off x="323850" y="520512"/>
            <a:ext cx="8496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dirty="0">
                <a:solidFill>
                  <a:schemeClr val="bg1"/>
                </a:solidFill>
              </a:rPr>
              <a:t>Gyógypedagógia szak</a:t>
            </a:r>
          </a:p>
        </p:txBody>
      </p:sp>
      <p:sp>
        <p:nvSpPr>
          <p:cNvPr id="6" name="Lefelé nyíl 5"/>
          <p:cNvSpPr/>
          <p:nvPr/>
        </p:nvSpPr>
        <p:spPr>
          <a:xfrm>
            <a:off x="755576" y="3755692"/>
            <a:ext cx="432048" cy="685434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053454"/>
            <a:ext cx="3216574" cy="1865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56" y="4013015"/>
            <a:ext cx="8662021" cy="258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04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97724" y="260648"/>
            <a:ext cx="8496300" cy="6337300"/>
          </a:xfrm>
          <a:prstGeom prst="rect">
            <a:avLst/>
          </a:prstGeom>
          <a:solidFill>
            <a:srgbClr val="DCCFCA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525117" y="1389993"/>
            <a:ext cx="81369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További tanulási és továbbtanulási lehetőségek</a:t>
            </a:r>
          </a:p>
          <a:p>
            <a:r>
              <a:rPr lang="hu-HU" sz="2000" dirty="0">
                <a:solidFill>
                  <a:schemeClr val="bg1"/>
                </a:solidFill>
                <a:latin typeface="Candara" panose="020E0502030303020204" pitchFamily="34" charset="0"/>
              </a:rPr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bg1"/>
                </a:solidFill>
                <a:latin typeface="Candara" panose="020E0502030303020204" pitchFamily="34" charset="0"/>
              </a:rPr>
              <a:t>A </a:t>
            </a:r>
            <a:r>
              <a:rPr lang="hu-HU" sz="20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Campuson </a:t>
            </a:r>
            <a:r>
              <a:rPr lang="hu-HU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belül </a:t>
            </a:r>
            <a:r>
              <a:rPr lang="hu-HU" sz="2000" dirty="0">
                <a:solidFill>
                  <a:schemeClr val="bg1"/>
                </a:solidFill>
                <a:latin typeface="Candara" panose="020E0502030303020204" pitchFamily="34" charset="0"/>
              </a:rPr>
              <a:t>(BA)</a:t>
            </a:r>
          </a:p>
          <a:p>
            <a:endParaRPr lang="hu-HU" sz="20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Mesterképzés</a:t>
            </a:r>
            <a:r>
              <a:rPr lang="hu-HU" sz="2000" dirty="0">
                <a:solidFill>
                  <a:schemeClr val="bg1"/>
                </a:solidFill>
                <a:latin typeface="Candara" panose="020E0502030303020204" pitchFamily="34" charset="0"/>
              </a:rPr>
              <a:t> (MA) </a:t>
            </a:r>
          </a:p>
          <a:p>
            <a:r>
              <a:rPr lang="hu-HU" sz="2000" dirty="0">
                <a:solidFill>
                  <a:schemeClr val="bg1"/>
                </a:solidFill>
                <a:latin typeface="Candara" panose="020E0502030303020204" pitchFamily="34" charset="0"/>
              </a:rPr>
              <a:t>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Szakvizsgás,  szakirányú továbbképzés</a:t>
            </a:r>
          </a:p>
        </p:txBody>
      </p:sp>
      <p:sp>
        <p:nvSpPr>
          <p:cNvPr id="5" name="Téglalap 4"/>
          <p:cNvSpPr/>
          <p:nvPr/>
        </p:nvSpPr>
        <p:spPr>
          <a:xfrm>
            <a:off x="323850" y="520512"/>
            <a:ext cx="8496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dirty="0">
                <a:solidFill>
                  <a:schemeClr val="bg1"/>
                </a:solidFill>
              </a:rPr>
              <a:t>Gyógypedagógia szak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058381"/>
            <a:ext cx="2736304" cy="205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4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97724" y="260648"/>
            <a:ext cx="8496300" cy="6337300"/>
          </a:xfrm>
          <a:prstGeom prst="rect">
            <a:avLst/>
          </a:prstGeom>
          <a:solidFill>
            <a:srgbClr val="DCCFCA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525117" y="1389993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Tehetséggondozás</a:t>
            </a:r>
          </a:p>
          <a:p>
            <a:r>
              <a:rPr lang="hu-HU" sz="2000" dirty="0">
                <a:solidFill>
                  <a:schemeClr val="bg1"/>
                </a:solidFill>
                <a:latin typeface="Candara" panose="020E0502030303020204" pitchFamily="34" charset="0"/>
              </a:rPr>
              <a:t>Csokonai Szakkollégium</a:t>
            </a:r>
          </a:p>
          <a:p>
            <a:r>
              <a:rPr lang="hu-HU" sz="20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Szentandrássy</a:t>
            </a:r>
            <a:r>
              <a:rPr lang="hu-HU" sz="20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István Egyetemi Roma Szakkollégium</a:t>
            </a:r>
            <a:endParaRPr lang="hu-HU" sz="20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endParaRPr lang="hu-HU" sz="20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r>
              <a:rPr lang="hu-HU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Egyetemi TDK</a:t>
            </a:r>
          </a:p>
          <a:p>
            <a:r>
              <a:rPr lang="hu-HU" sz="2000" dirty="0">
                <a:solidFill>
                  <a:schemeClr val="bg1"/>
                </a:solidFill>
                <a:latin typeface="Candara" panose="020E0502030303020204" pitchFamily="34" charset="0"/>
              </a:rPr>
              <a:t>- helyezések, különdíjak</a:t>
            </a:r>
          </a:p>
          <a:p>
            <a:r>
              <a:rPr lang="hu-HU" sz="2000" dirty="0">
                <a:solidFill>
                  <a:schemeClr val="bg1"/>
                </a:solidFill>
                <a:latin typeface="Candara" panose="020E0502030303020204" pitchFamily="34" charset="0"/>
              </a:rPr>
              <a:t>- minden hallgatónk továbbjutott</a:t>
            </a:r>
          </a:p>
          <a:p>
            <a:r>
              <a:rPr lang="hu-HU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OTDK </a:t>
            </a:r>
          </a:p>
          <a:p>
            <a:r>
              <a:rPr lang="hu-HU" sz="2000" dirty="0">
                <a:solidFill>
                  <a:schemeClr val="bg1"/>
                </a:solidFill>
                <a:latin typeface="Candara" panose="020E0502030303020204" pitchFamily="34" charset="0"/>
              </a:rPr>
              <a:t>Szép sikerek: helyezések, különdíjak</a:t>
            </a:r>
          </a:p>
        </p:txBody>
      </p:sp>
      <p:sp>
        <p:nvSpPr>
          <p:cNvPr id="5" name="Téglalap 4"/>
          <p:cNvSpPr/>
          <p:nvPr/>
        </p:nvSpPr>
        <p:spPr>
          <a:xfrm>
            <a:off x="323850" y="520512"/>
            <a:ext cx="8496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dirty="0">
                <a:solidFill>
                  <a:schemeClr val="bg1"/>
                </a:solidFill>
              </a:rPr>
              <a:t>Gyógypedagógia szak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8745" y="1995751"/>
            <a:ext cx="1784487" cy="1971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Tovább folytatódnak az OTDK siker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91" y="4252315"/>
            <a:ext cx="8037513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630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97724" y="260648"/>
            <a:ext cx="8496300" cy="6337300"/>
          </a:xfrm>
          <a:prstGeom prst="rect">
            <a:avLst/>
          </a:prstGeom>
          <a:solidFill>
            <a:srgbClr val="DCCFCA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525117" y="1389993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Intézeti rendezvények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  <a:latin typeface="Candara" panose="020E0502030303020204" pitchFamily="34" charset="0"/>
              </a:rPr>
              <a:t>Fogd a kezem, fussunk együtt! (futónap)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  <a:latin typeface="Candara" panose="020E0502030303020204" pitchFamily="34" charset="0"/>
              </a:rPr>
              <a:t>Játékváros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  <a:latin typeface="Candara" panose="020E0502030303020204" pitchFamily="34" charset="0"/>
              </a:rPr>
              <a:t>Szakmai regionális konferenciák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  <a:latin typeface="Candara" panose="020E0502030303020204" pitchFamily="34" charset="0"/>
              </a:rPr>
              <a:t>Kari gyógypedagógiai érzékenyítő napok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  <a:latin typeface="Candara" panose="020E0502030303020204" pitchFamily="34" charset="0"/>
              </a:rPr>
              <a:t>Mentori fórum</a:t>
            </a:r>
          </a:p>
        </p:txBody>
      </p:sp>
      <p:sp>
        <p:nvSpPr>
          <p:cNvPr id="5" name="Téglalap 4"/>
          <p:cNvSpPr/>
          <p:nvPr/>
        </p:nvSpPr>
        <p:spPr>
          <a:xfrm>
            <a:off x="323850" y="520512"/>
            <a:ext cx="8496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dirty="0">
                <a:solidFill>
                  <a:schemeClr val="bg1"/>
                </a:solidFill>
              </a:rPr>
              <a:t>Gyógypedagógia szak</a:t>
            </a:r>
          </a:p>
        </p:txBody>
      </p:sp>
      <p:pic>
        <p:nvPicPr>
          <p:cNvPr id="9" name="Picture 6" descr="H:\2017-18-I. félév\DSC_06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1973" y="2389519"/>
            <a:ext cx="2960772" cy="169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35" y="3613691"/>
            <a:ext cx="3038801" cy="2023889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301016"/>
            <a:ext cx="3118431" cy="207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01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97724" y="260648"/>
            <a:ext cx="8496300" cy="6337300"/>
          </a:xfrm>
          <a:prstGeom prst="rect">
            <a:avLst/>
          </a:prstGeom>
          <a:solidFill>
            <a:srgbClr val="DCCFCA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503548" y="1700808"/>
            <a:ext cx="81369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Programok – Kitekintés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  <a:latin typeface="Candara" panose="020E0502030303020204" pitchFamily="34" charset="0"/>
              </a:rPr>
              <a:t>Láthatatlan kiállítás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  <a:latin typeface="Candara" panose="020E0502030303020204" pitchFamily="34" charset="0"/>
              </a:rPr>
              <a:t>Vakok Állami Intézete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  <a:latin typeface="Candara" panose="020E0502030303020204" pitchFamily="34" charset="0"/>
              </a:rPr>
              <a:t>Gyöngyfa Napközi Otthon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  <a:latin typeface="Candara" panose="020E0502030303020204" pitchFamily="34" charset="0"/>
              </a:rPr>
              <a:t>Napsugár Szociális Szolgáltató Központ</a:t>
            </a:r>
          </a:p>
        </p:txBody>
      </p:sp>
      <p:sp>
        <p:nvSpPr>
          <p:cNvPr id="5" name="Téglalap 4"/>
          <p:cNvSpPr/>
          <p:nvPr/>
        </p:nvSpPr>
        <p:spPr>
          <a:xfrm>
            <a:off x="323850" y="520512"/>
            <a:ext cx="8496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dirty="0">
                <a:solidFill>
                  <a:schemeClr val="bg1"/>
                </a:solidFill>
              </a:rPr>
              <a:t>Gyógypedagógia szak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645024"/>
            <a:ext cx="75247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95376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élység">
  <a:themeElements>
    <a:clrScheme name="Vörös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Mélység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élység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47428100-C732-4B2E-A30A-5273F581A0FA}"/>
    </a:ext>
  </a:extLst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5331</TotalTime>
  <Words>247</Words>
  <Application>Microsoft Office PowerPoint</Application>
  <PresentationFormat>Diavetítés a képernyőre (4:3 oldalarány)</PresentationFormat>
  <Paragraphs>86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11</vt:i4>
      </vt:variant>
    </vt:vector>
  </HeadingPairs>
  <TitlesOfParts>
    <vt:vector size="18" baseType="lpstr">
      <vt:lpstr>ＭＳ Ｐゴシック</vt:lpstr>
      <vt:lpstr>ＭＳ Ｐゴシック</vt:lpstr>
      <vt:lpstr>Arial</vt:lpstr>
      <vt:lpstr>Candara</vt:lpstr>
      <vt:lpstr>Corbel</vt:lpstr>
      <vt:lpstr>Blank Presentation</vt:lpstr>
      <vt:lpstr>Mélység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... ....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gbm</dc:creator>
  <cp:lastModifiedBy>Borné Péter Orsolya</cp:lastModifiedBy>
  <cp:revision>387</cp:revision>
  <dcterms:created xsi:type="dcterms:W3CDTF">2007-05-18T08:04:39Z</dcterms:created>
  <dcterms:modified xsi:type="dcterms:W3CDTF">2021-09-28T12:35:47Z</dcterms:modified>
</cp:coreProperties>
</file>