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9" r:id="rId2"/>
  </p:sldMasterIdLst>
  <p:notesMasterIdLst>
    <p:notesMasterId r:id="rId67"/>
  </p:notesMasterIdLst>
  <p:sldIdLst>
    <p:sldId id="764" r:id="rId3"/>
    <p:sldId id="708" r:id="rId4"/>
    <p:sldId id="717" r:id="rId5"/>
    <p:sldId id="747" r:id="rId6"/>
    <p:sldId id="707" r:id="rId7"/>
    <p:sldId id="678" r:id="rId8"/>
    <p:sldId id="746" r:id="rId9"/>
    <p:sldId id="730" r:id="rId10"/>
    <p:sldId id="693" r:id="rId11"/>
    <p:sldId id="694" r:id="rId12"/>
    <p:sldId id="683" r:id="rId13"/>
    <p:sldId id="749" r:id="rId14"/>
    <p:sldId id="684" r:id="rId15"/>
    <p:sldId id="709" r:id="rId16"/>
    <p:sldId id="687" r:id="rId17"/>
    <p:sldId id="710" r:id="rId18"/>
    <p:sldId id="716" r:id="rId19"/>
    <p:sldId id="686" r:id="rId20"/>
    <p:sldId id="748" r:id="rId21"/>
    <p:sldId id="691" r:id="rId22"/>
    <p:sldId id="719" r:id="rId23"/>
    <p:sldId id="721" r:id="rId24"/>
    <p:sldId id="718" r:id="rId25"/>
    <p:sldId id="725" r:id="rId26"/>
    <p:sldId id="722" r:id="rId27"/>
    <p:sldId id="723" r:id="rId28"/>
    <p:sldId id="724" r:id="rId29"/>
    <p:sldId id="731" r:id="rId30"/>
    <p:sldId id="732" r:id="rId31"/>
    <p:sldId id="738" r:id="rId32"/>
    <p:sldId id="753" r:id="rId33"/>
    <p:sldId id="739" r:id="rId34"/>
    <p:sldId id="754" r:id="rId35"/>
    <p:sldId id="740" r:id="rId36"/>
    <p:sldId id="755" r:id="rId37"/>
    <p:sldId id="741" r:id="rId38"/>
    <p:sldId id="756" r:id="rId39"/>
    <p:sldId id="742" r:id="rId40"/>
    <p:sldId id="743" r:id="rId41"/>
    <p:sldId id="744" r:id="rId42"/>
    <p:sldId id="750" r:id="rId43"/>
    <p:sldId id="745" r:id="rId44"/>
    <p:sldId id="751" r:id="rId45"/>
    <p:sldId id="695" r:id="rId46"/>
    <p:sldId id="752" r:id="rId47"/>
    <p:sldId id="698" r:id="rId48"/>
    <p:sldId id="733" r:id="rId49"/>
    <p:sldId id="696" r:id="rId50"/>
    <p:sldId id="757" r:id="rId51"/>
    <p:sldId id="758" r:id="rId52"/>
    <p:sldId id="759" r:id="rId53"/>
    <p:sldId id="760" r:id="rId54"/>
    <p:sldId id="761" r:id="rId55"/>
    <p:sldId id="697" r:id="rId56"/>
    <p:sldId id="700" r:id="rId57"/>
    <p:sldId id="702" r:id="rId58"/>
    <p:sldId id="701" r:id="rId59"/>
    <p:sldId id="703" r:id="rId60"/>
    <p:sldId id="737" r:id="rId61"/>
    <p:sldId id="734" r:id="rId62"/>
    <p:sldId id="688" r:id="rId63"/>
    <p:sldId id="689" r:id="rId64"/>
    <p:sldId id="690" r:id="rId65"/>
    <p:sldId id="457" r:id="rId6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195387"/>
    <a:srgbClr val="000000"/>
    <a:srgbClr val="FFCC00"/>
    <a:srgbClr val="D4550E"/>
    <a:srgbClr val="FFFFCC"/>
    <a:srgbClr val="9999FF"/>
    <a:srgbClr val="4E4E4E"/>
    <a:srgbClr val="C0C0C0"/>
    <a:srgbClr val="D4A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3" autoAdjust="0"/>
    <p:restoredTop sz="98214" autoAdjust="0"/>
  </p:normalViewPr>
  <p:slideViewPr>
    <p:cSldViewPr>
      <p:cViewPr varScale="1">
        <p:scale>
          <a:sx n="103" d="100"/>
          <a:sy n="103" d="100"/>
        </p:scale>
        <p:origin x="2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B5E-4456-8304-DD37904635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5E-4456-8304-DD37904635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B5E-4456-8304-DD379046355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5E-4456-8304-DD379046355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5E-4456-8304-DD379046355B}"/>
              </c:ext>
            </c:extLst>
          </c:dPt>
          <c:dLbls>
            <c:dLbl>
              <c:idx val="0"/>
              <c:layout>
                <c:manualLayout>
                  <c:x val="7.0460894340905952E-2"/>
                  <c:y val="-6.58469908079885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5E-4456-8304-DD379046355B}"/>
                </c:ext>
              </c:extLst>
            </c:dLbl>
            <c:dLbl>
              <c:idx val="1"/>
              <c:layout>
                <c:manualLayout>
                  <c:x val="-2.950051379199509E-2"/>
                  <c:y val="0.2639471158398885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5E-4456-8304-DD379046355B}"/>
                </c:ext>
              </c:extLst>
            </c:dLbl>
            <c:dLbl>
              <c:idx val="2"/>
              <c:layout>
                <c:manualLayout>
                  <c:x val="-2.2478908782775996E-2"/>
                  <c:y val="4.16391136377862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5E-4456-8304-DD379046355B}"/>
                </c:ext>
              </c:extLst>
            </c:dLbl>
            <c:dLbl>
              <c:idx val="3"/>
              <c:layout>
                <c:manualLayout>
                  <c:x val="9.1312981224360476E-2"/>
                  <c:y val="0.2214264390304971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5E-4456-8304-DD379046355B}"/>
                </c:ext>
              </c:extLst>
            </c:dLbl>
            <c:dLbl>
              <c:idx val="4"/>
              <c:layout>
                <c:manualLayout>
                  <c:x val="-3.7754615360062249E-2"/>
                  <c:y val="-6.58469908079885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5E-4456-8304-DD3790463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Munka1!$A$2:$A$6</c:f>
              <c:strCache>
                <c:ptCount val="5"/>
                <c:pt idx="0">
                  <c:v>Saját gépkocsi</c:v>
                </c:pt>
                <c:pt idx="1">
                  <c:v>Mobiltelefon</c:v>
                </c:pt>
                <c:pt idx="2">
                  <c:v>Internet</c:v>
                </c:pt>
                <c:pt idx="3">
                  <c:v>Alvásidő csökkentése</c:v>
                </c:pt>
                <c:pt idx="4">
                  <c:v>Jobb időbeosztás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E-4456-8304-DD3790463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6C5212D7-F51A-4DE7-BBF4-B61CDBB357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025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5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3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2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1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886596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62813" y="476250"/>
            <a:ext cx="1881187" cy="59055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619250" y="476250"/>
            <a:ext cx="5491163" cy="59055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1619250" y="476250"/>
            <a:ext cx="7524750" cy="5905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1619250" y="476250"/>
            <a:ext cx="7524750" cy="64928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692275" y="1557338"/>
            <a:ext cx="3649663" cy="23352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494338" y="1557338"/>
            <a:ext cx="3649662" cy="23352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1692275" y="4044950"/>
            <a:ext cx="3649663" cy="2336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94338" y="4044950"/>
            <a:ext cx="3649662" cy="2336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524750" cy="64928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2275" y="1557338"/>
            <a:ext cx="7451725" cy="1728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524750" cy="64928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692275" y="1557338"/>
            <a:ext cx="7451725" cy="1728787"/>
          </a:xfrm>
        </p:spPr>
        <p:txBody>
          <a:bodyPr/>
          <a:lstStyle/>
          <a:p>
            <a:pPr lvl="0"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3597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92275" y="1557338"/>
            <a:ext cx="36496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94338" y="1557338"/>
            <a:ext cx="36496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76250"/>
            <a:ext cx="75247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557338"/>
            <a:ext cx="74517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hu-HU" dirty="0"/>
              <a:t> </a:t>
            </a:r>
            <a:r>
              <a:rPr lang="en-US" dirty="0"/>
              <a:t>Second level</a:t>
            </a:r>
          </a:p>
          <a:p>
            <a:pPr lvl="2"/>
            <a:r>
              <a:rPr lang="hu-HU" dirty="0"/>
              <a:t> </a:t>
            </a:r>
            <a:r>
              <a:rPr lang="en-US" dirty="0"/>
              <a:t>Third level</a:t>
            </a:r>
          </a:p>
        </p:txBody>
      </p:sp>
      <p:grpSp>
        <p:nvGrpSpPr>
          <p:cNvPr id="1030" name="Csoportba foglalás 32"/>
          <p:cNvGrpSpPr>
            <a:grpSpLocks/>
          </p:cNvGrpSpPr>
          <p:nvPr userDrawn="1"/>
        </p:nvGrpSpPr>
        <p:grpSpPr bwMode="auto">
          <a:xfrm>
            <a:off x="0" y="428625"/>
            <a:ext cx="9144000" cy="6429375"/>
            <a:chOff x="0" y="428604"/>
            <a:chExt cx="9144000" cy="6429398"/>
          </a:xfrm>
        </p:grpSpPr>
        <p:cxnSp>
          <p:nvCxnSpPr>
            <p:cNvPr id="29" name="Egyenes összekötő 28"/>
            <p:cNvCxnSpPr/>
            <p:nvPr userDrawn="1"/>
          </p:nvCxnSpPr>
          <p:spPr bwMode="auto">
            <a:xfrm>
              <a:off x="0" y="5572122"/>
              <a:ext cx="1571625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" name="Egyenes összekötő 27"/>
            <p:cNvCxnSpPr/>
            <p:nvPr userDrawn="1"/>
          </p:nvCxnSpPr>
          <p:spPr bwMode="auto">
            <a:xfrm>
              <a:off x="0" y="4929183"/>
              <a:ext cx="1571625" cy="158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Egyenes összekötő 26"/>
            <p:cNvCxnSpPr/>
            <p:nvPr userDrawn="1"/>
          </p:nvCxnSpPr>
          <p:spPr bwMode="auto">
            <a:xfrm>
              <a:off x="0" y="4286243"/>
              <a:ext cx="1571625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" name="Egyenes összekötő 25"/>
            <p:cNvCxnSpPr/>
            <p:nvPr userDrawn="1"/>
          </p:nvCxnSpPr>
          <p:spPr bwMode="auto">
            <a:xfrm>
              <a:off x="0" y="3643303"/>
              <a:ext cx="1571625" cy="158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Egyenes összekötő 24"/>
            <p:cNvCxnSpPr/>
            <p:nvPr userDrawn="1"/>
          </p:nvCxnSpPr>
          <p:spPr bwMode="auto">
            <a:xfrm>
              <a:off x="0" y="3000363"/>
              <a:ext cx="1571625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Egyenes összekötő 23"/>
            <p:cNvCxnSpPr/>
            <p:nvPr userDrawn="1"/>
          </p:nvCxnSpPr>
          <p:spPr bwMode="auto">
            <a:xfrm>
              <a:off x="0" y="2357424"/>
              <a:ext cx="1571625" cy="158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Egyenes összekötő 22"/>
            <p:cNvCxnSpPr/>
            <p:nvPr userDrawn="1"/>
          </p:nvCxnSpPr>
          <p:spPr bwMode="auto">
            <a:xfrm>
              <a:off x="0" y="1714484"/>
              <a:ext cx="1571625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Egyenes összekötő 21"/>
            <p:cNvCxnSpPr/>
            <p:nvPr userDrawn="1"/>
          </p:nvCxnSpPr>
          <p:spPr bwMode="auto">
            <a:xfrm>
              <a:off x="0" y="1071544"/>
              <a:ext cx="1571625" cy="158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1909" name="Line 5"/>
            <p:cNvSpPr>
              <a:spLocks noChangeShapeType="1"/>
            </p:cNvSpPr>
            <p:nvPr userDrawn="1"/>
          </p:nvSpPr>
          <p:spPr bwMode="auto">
            <a:xfrm>
              <a:off x="1568450" y="439717"/>
              <a:ext cx="21805" cy="6418285"/>
            </a:xfrm>
            <a:prstGeom prst="line">
              <a:avLst/>
            </a:prstGeom>
            <a:ln w="63500">
              <a:solidFill>
                <a:srgbClr val="339933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19" name="Egyenes összekötő 18"/>
            <p:cNvCxnSpPr/>
            <p:nvPr userDrawn="1"/>
          </p:nvCxnSpPr>
          <p:spPr bwMode="auto">
            <a:xfrm>
              <a:off x="0" y="428604"/>
              <a:ext cx="9144000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3" name="Kép 2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4" y="5877272"/>
            <a:ext cx="1469256" cy="734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8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 b="1" i="1">
          <a:solidFill>
            <a:srgbClr val="19538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DF25-497F-4299-8843-6A5BCF3096EB}" type="datetimeFigureOut">
              <a:rPr lang="hu-HU" smtClean="0"/>
              <a:pPr/>
              <a:t>2025.09.25.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C969-4A3A-4029-81BE-1279D9924F7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4.wdp"/><Relationship Id="rId4" Type="http://schemas.openxmlformats.org/officeDocument/2006/relationships/image" Target="../media/image49.png"/><Relationship Id="rId9" Type="http://schemas.microsoft.com/office/2007/relationships/hdphoto" Target="../media/hdphoto6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microsoft.com/office/2007/relationships/hdphoto" Target="../media/hdphoto8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microsoft.com/office/2007/relationships/hdphoto" Target="../media/hdphoto7.wdp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10.wdp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60" y="4797152"/>
            <a:ext cx="7650956" cy="14859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78542" y="548680"/>
            <a:ext cx="8103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b="1" dirty="0"/>
              <a:t>Készségek és képességek fejlesztése - Tehetséggondozó programok a Baka József Szakkollégiumban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699792" y="20608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IDŐGAZDÁLKODÁS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809450"/>
            <a:ext cx="2349758" cy="17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19250" y="755313"/>
            <a:ext cx="75247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 b="1" i="1">
                <a:solidFill>
                  <a:srgbClr val="19538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3200" b="1" i="1">
                <a:solidFill>
                  <a:srgbClr val="19538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3200" b="1" i="1">
                <a:solidFill>
                  <a:srgbClr val="19538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 teszt értékelése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0-15 pont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Gyakorlatilag nem törődsz az időbeosztásoddal. Kiszolgáltatod magad az események sodrásának. Néhány célt persze meg tudsz valósítani, ha a feladatok fontossági sorrendjére ügyelsz.</a:t>
            </a:r>
          </a:p>
          <a:p>
            <a:pPr algn="just">
              <a:spcBef>
                <a:spcPct val="0"/>
              </a:spcBef>
              <a:buFontTx/>
              <a:buNone/>
            </a:pPr>
            <a:br>
              <a:rPr lang="hu-HU" alt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hu-HU" alt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16-20 pont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Látványosan próbálod uralni az idődet. Annak ellenére, hogy még nem vagy elég következetes, jól haladsz ezen az úton!</a:t>
            </a:r>
          </a:p>
          <a:p>
            <a:pPr algn="just">
              <a:spcBef>
                <a:spcPct val="0"/>
              </a:spcBef>
              <a:buFontTx/>
              <a:buNone/>
            </a:pPr>
            <a:br>
              <a:rPr lang="hu-HU" alt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hu-HU" alt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21-25 pont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Az időbeosztásod remek, kiváló. Nem is vagy túl gyakran időzavarban.</a:t>
            </a:r>
          </a:p>
          <a:p>
            <a:pPr algn="just">
              <a:spcBef>
                <a:spcPct val="0"/>
              </a:spcBef>
              <a:buFontTx/>
              <a:buNone/>
            </a:pPr>
            <a:br>
              <a:rPr lang="hu-HU" alt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hu-HU" alt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26-30 pont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 hatékony, ésszerű időgazdálkodás mestere vagy. Remek készségeidet érdemes lenne munkatársaiddal is megosztanod, és így mindenki még eredményesebbé válhat.</a:t>
            </a:r>
          </a:p>
        </p:txBody>
      </p:sp>
    </p:spTree>
    <p:extLst>
      <p:ext uri="{BB962C8B-B14F-4D97-AF65-F5344CB8AC3E}">
        <p14:creationId xmlns:p14="http://schemas.microsoft.com/office/powerpoint/2010/main" val="37561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6">
        <p14:prism isContent="1"/>
      </p:transition>
    </mc:Choice>
    <mc:Fallback xmlns="">
      <p:transition spd="slow" advTm="2960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2253" y="620688"/>
            <a:ext cx="7524750" cy="649288"/>
          </a:xfrm>
        </p:spPr>
        <p:txBody>
          <a:bodyPr/>
          <a:lstStyle/>
          <a:p>
            <a:r>
              <a:rPr lang="hu-HU" sz="3200" dirty="0"/>
              <a:t>Hol tudunk gyorsítani az életünkön?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1260353"/>
              </p:ext>
            </p:extLst>
          </p:nvPr>
        </p:nvGraphicFramePr>
        <p:xfrm>
          <a:off x="1523999" y="1397000"/>
          <a:ext cx="7613003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5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02">
        <p14:prism isContent="1"/>
      </p:transition>
    </mc:Choice>
    <mc:Fallback xmlns="">
      <p:transition spd="slow" advTm="17260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8BF9B8-8334-4359-A56F-E833E130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635" y="908720"/>
            <a:ext cx="7524750" cy="649288"/>
          </a:xfrm>
        </p:spPr>
        <p:txBody>
          <a:bodyPr/>
          <a:lstStyle/>
          <a:p>
            <a:r>
              <a:rPr lang="hu-HU" dirty="0"/>
              <a:t>A hatékony időgazdálkodás előnyei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82DBF92-8AAE-401A-BE78-ED2BB394C4C3}"/>
              </a:ext>
            </a:extLst>
          </p:cNvPr>
          <p:cNvSpPr txBox="1"/>
          <p:nvPr/>
        </p:nvSpPr>
        <p:spPr>
          <a:xfrm>
            <a:off x="1619250" y="2136338"/>
            <a:ext cx="75247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képes lesz nagyobb hatékonysággal, hatásfokkal és eredményességgel működni;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könnyebben tud összpontosítani;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nagyobb valószínűséggel ér el különböző célokat;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nagyobb valószínűséggel tud hosszú távon fejlődést elérni a munka területén;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több örömre és megelégedésre tesz szert a munkájában;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jobban össze tudja egyeztetni az otthont, a családot, és a munkahelyi kötelezettségeit.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3B17B1D-F739-4C69-BF7F-82A14619A7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653136"/>
            <a:ext cx="3547886" cy="199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0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3B0B6E9-C5D3-4A81-9673-8C835657C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4293096"/>
            <a:ext cx="3168352" cy="223224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DEBB045-0793-47B9-A67A-29EAE4916D6A}"/>
              </a:ext>
            </a:extLst>
          </p:cNvPr>
          <p:cNvSpPr txBox="1"/>
          <p:nvPr/>
        </p:nvSpPr>
        <p:spPr>
          <a:xfrm>
            <a:off x="1625311" y="1340768"/>
            <a:ext cx="7341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Fogyás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Több testmozgás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Szervezettebb élet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Valami új tanulása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Az élet élvezete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Több spórolás/kevesebb pénz költése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Leszokás a dohányzásról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Több idő töltése a családdal/barátokkal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Több utazás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Több olvasás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8A0E9A7-1347-4612-8F14-5DDE5018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619472"/>
            <a:ext cx="7524750" cy="649288"/>
          </a:xfrm>
        </p:spPr>
        <p:txBody>
          <a:bodyPr/>
          <a:lstStyle/>
          <a:p>
            <a:r>
              <a:rPr lang="hu-HU" sz="3200" dirty="0"/>
              <a:t>TOP-10 újévi ígéret (komfort zóna)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1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84">
        <p14:prism isContent="1"/>
      </p:transition>
    </mc:Choice>
    <mc:Fallback xmlns="">
      <p:transition spd="slow" advTm="470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Csak egyszerűen…… (2)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68760"/>
            <a:ext cx="5941414" cy="54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64CB7F8-044D-48CE-BA5B-9D8448DE7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172" y="476672"/>
            <a:ext cx="759633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0">
        <p14:prism isContent="1"/>
      </p:transition>
    </mc:Choice>
    <mc:Fallback xmlns="">
      <p:transition spd="slow" advTm="1944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0754" y="692696"/>
            <a:ext cx="7524750" cy="649288"/>
          </a:xfrm>
        </p:spPr>
        <p:txBody>
          <a:bodyPr/>
          <a:lstStyle/>
          <a:p>
            <a:r>
              <a:rPr lang="hu-HU" sz="3200" dirty="0"/>
              <a:t>Tévhitek az időgazdálkodással kapcsolatban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725144"/>
            <a:ext cx="2790825" cy="20955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671647" y="1609953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hu-HU" sz="24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Egyszer valamikor több időnk lesz…..</a:t>
            </a:r>
          </a:p>
          <a:p>
            <a:pPr marL="342900" indent="-342900">
              <a:buBlip>
                <a:blip r:embed="rId3"/>
              </a:buBlip>
            </a:pPr>
            <a:r>
              <a:rPr lang="hu-HU" sz="24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Nincs elég  időnk…….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8D1E6FC-BDA4-4464-AC11-7A0F101E2417}"/>
              </a:ext>
            </a:extLst>
          </p:cNvPr>
          <p:cNvSpPr txBox="1"/>
          <p:nvPr/>
        </p:nvSpPr>
        <p:spPr>
          <a:xfrm>
            <a:off x="1586188" y="2708920"/>
            <a:ext cx="7524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>
                <a:solidFill>
                  <a:srgbClr val="FF0000"/>
                </a:solidFill>
              </a:rPr>
              <a:t>Amit befolyásolni tudunk</a:t>
            </a:r>
            <a:r>
              <a:rPr lang="hu-HU" b="1" i="1" dirty="0"/>
              <a:t>: hogyan, milyen tevékenységekkel töltjük el időnket, és azt is, hogyan éljük meg azokat a dolgokat, amelyekre időt fordítunk. </a:t>
            </a:r>
            <a:r>
              <a:rPr lang="hu-HU" b="1" i="1" dirty="0">
                <a:solidFill>
                  <a:srgbClr val="FF0000"/>
                </a:solidFill>
              </a:rPr>
              <a:t>Igazából nem az időt menedzseljük, hanem magunkat.</a:t>
            </a:r>
            <a:r>
              <a:rPr lang="hu-HU" b="1" i="1" dirty="0"/>
              <a:t> Így az időgazdálkodás személyes hatékonyságunkról szól, arról, mennyire vagyunk képesek irányítani, befolyásolni azt, hogy mivel, hogyan, milyen érzéseket átélve töltjük el időnket.</a:t>
            </a:r>
          </a:p>
        </p:txBody>
      </p:sp>
    </p:spTree>
    <p:extLst>
      <p:ext uri="{BB962C8B-B14F-4D97-AF65-F5344CB8AC3E}">
        <p14:creationId xmlns:p14="http://schemas.microsoft.com/office/powerpoint/2010/main" val="6418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652811" y="1368406"/>
            <a:ext cx="3624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i="1" dirty="0">
                <a:solidFill>
                  <a:srgbClr val="FF0000"/>
                </a:solidFill>
              </a:rPr>
              <a:t>környezetei hatások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algn="ctr"/>
            <a:r>
              <a:rPr lang="hu-HU" altLang="hu-HU" dirty="0">
                <a:effectLst/>
              </a:rPr>
              <a:t>Időrablók</a:t>
            </a:r>
            <a:endParaRPr lang="hu-HU" altLang="hu-HU" sz="2000" dirty="0">
              <a:effectLst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2166">
            <a:off x="2709849" y="974181"/>
            <a:ext cx="5343550" cy="53435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132697" y="5373216"/>
            <a:ext cx="284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i="1" dirty="0">
                <a:solidFill>
                  <a:srgbClr val="FF0000"/>
                </a:solidFill>
              </a:rPr>
              <a:t>saját hiba miatt</a:t>
            </a:r>
          </a:p>
        </p:txBody>
      </p:sp>
      <p:sp>
        <p:nvSpPr>
          <p:cNvPr id="6" name="Szabadkézi sokszög 5"/>
          <p:cNvSpPr/>
          <p:nvPr/>
        </p:nvSpPr>
        <p:spPr bwMode="auto">
          <a:xfrm>
            <a:off x="4997555" y="5248275"/>
            <a:ext cx="3098845" cy="952500"/>
          </a:xfrm>
          <a:custGeom>
            <a:avLst/>
            <a:gdLst>
              <a:gd name="connsiteX0" fmla="*/ 717445 w 3098845"/>
              <a:gd name="connsiteY0" fmla="*/ 0 h 952500"/>
              <a:gd name="connsiteX1" fmla="*/ 545995 w 3098845"/>
              <a:gd name="connsiteY1" fmla="*/ 9525 h 952500"/>
              <a:gd name="connsiteX2" fmla="*/ 450745 w 3098845"/>
              <a:gd name="connsiteY2" fmla="*/ 38100 h 952500"/>
              <a:gd name="connsiteX3" fmla="*/ 384070 w 3098845"/>
              <a:gd name="connsiteY3" fmla="*/ 47625 h 952500"/>
              <a:gd name="connsiteX4" fmla="*/ 307870 w 3098845"/>
              <a:gd name="connsiteY4" fmla="*/ 95250 h 952500"/>
              <a:gd name="connsiteX5" fmla="*/ 269770 w 3098845"/>
              <a:gd name="connsiteY5" fmla="*/ 104775 h 952500"/>
              <a:gd name="connsiteX6" fmla="*/ 212620 w 3098845"/>
              <a:gd name="connsiteY6" fmla="*/ 123825 h 952500"/>
              <a:gd name="connsiteX7" fmla="*/ 145945 w 3098845"/>
              <a:gd name="connsiteY7" fmla="*/ 190500 h 952500"/>
              <a:gd name="connsiteX8" fmla="*/ 107845 w 3098845"/>
              <a:gd name="connsiteY8" fmla="*/ 257175 h 952500"/>
              <a:gd name="connsiteX9" fmla="*/ 69745 w 3098845"/>
              <a:gd name="connsiteY9" fmla="*/ 352425 h 952500"/>
              <a:gd name="connsiteX10" fmla="*/ 60220 w 3098845"/>
              <a:gd name="connsiteY10" fmla="*/ 381000 h 952500"/>
              <a:gd name="connsiteX11" fmla="*/ 22120 w 3098845"/>
              <a:gd name="connsiteY11" fmla="*/ 438150 h 952500"/>
              <a:gd name="connsiteX12" fmla="*/ 12595 w 3098845"/>
              <a:gd name="connsiteY12" fmla="*/ 676275 h 952500"/>
              <a:gd name="connsiteX13" fmla="*/ 22120 w 3098845"/>
              <a:gd name="connsiteY13" fmla="*/ 704850 h 952500"/>
              <a:gd name="connsiteX14" fmla="*/ 50695 w 3098845"/>
              <a:gd name="connsiteY14" fmla="*/ 733425 h 952500"/>
              <a:gd name="connsiteX15" fmla="*/ 79270 w 3098845"/>
              <a:gd name="connsiteY15" fmla="*/ 771525 h 952500"/>
              <a:gd name="connsiteX16" fmla="*/ 174520 w 3098845"/>
              <a:gd name="connsiteY16" fmla="*/ 819150 h 952500"/>
              <a:gd name="connsiteX17" fmla="*/ 403120 w 3098845"/>
              <a:gd name="connsiteY17" fmla="*/ 904875 h 952500"/>
              <a:gd name="connsiteX18" fmla="*/ 517420 w 3098845"/>
              <a:gd name="connsiteY18" fmla="*/ 923925 h 952500"/>
              <a:gd name="connsiteX19" fmla="*/ 603145 w 3098845"/>
              <a:gd name="connsiteY19" fmla="*/ 933450 h 952500"/>
              <a:gd name="connsiteX20" fmla="*/ 736495 w 3098845"/>
              <a:gd name="connsiteY20" fmla="*/ 952500 h 952500"/>
              <a:gd name="connsiteX21" fmla="*/ 1403245 w 3098845"/>
              <a:gd name="connsiteY21" fmla="*/ 933450 h 952500"/>
              <a:gd name="connsiteX22" fmla="*/ 1441345 w 3098845"/>
              <a:gd name="connsiteY22" fmla="*/ 914400 h 952500"/>
              <a:gd name="connsiteX23" fmla="*/ 1498495 w 3098845"/>
              <a:gd name="connsiteY23" fmla="*/ 904875 h 952500"/>
              <a:gd name="connsiteX24" fmla="*/ 1717570 w 3098845"/>
              <a:gd name="connsiteY24" fmla="*/ 895350 h 952500"/>
              <a:gd name="connsiteX25" fmla="*/ 1784245 w 3098845"/>
              <a:gd name="connsiteY25" fmla="*/ 876300 h 952500"/>
              <a:gd name="connsiteX26" fmla="*/ 1822345 w 3098845"/>
              <a:gd name="connsiteY26" fmla="*/ 866775 h 952500"/>
              <a:gd name="connsiteX27" fmla="*/ 1908070 w 3098845"/>
              <a:gd name="connsiteY27" fmla="*/ 838200 h 952500"/>
              <a:gd name="connsiteX28" fmla="*/ 2012845 w 3098845"/>
              <a:gd name="connsiteY28" fmla="*/ 828675 h 952500"/>
              <a:gd name="connsiteX29" fmla="*/ 2108095 w 3098845"/>
              <a:gd name="connsiteY29" fmla="*/ 800100 h 952500"/>
              <a:gd name="connsiteX30" fmla="*/ 2136670 w 3098845"/>
              <a:gd name="connsiteY30" fmla="*/ 790575 h 952500"/>
              <a:gd name="connsiteX31" fmla="*/ 2174770 w 3098845"/>
              <a:gd name="connsiteY31" fmla="*/ 781050 h 952500"/>
              <a:gd name="connsiteX32" fmla="*/ 2203345 w 3098845"/>
              <a:gd name="connsiteY32" fmla="*/ 771525 h 952500"/>
              <a:gd name="connsiteX33" fmla="*/ 2374795 w 3098845"/>
              <a:gd name="connsiteY33" fmla="*/ 762000 h 952500"/>
              <a:gd name="connsiteX34" fmla="*/ 2527195 w 3098845"/>
              <a:gd name="connsiteY34" fmla="*/ 752475 h 952500"/>
              <a:gd name="connsiteX35" fmla="*/ 2727220 w 3098845"/>
              <a:gd name="connsiteY35" fmla="*/ 733425 h 952500"/>
              <a:gd name="connsiteX36" fmla="*/ 2841520 w 3098845"/>
              <a:gd name="connsiteY36" fmla="*/ 704850 h 952500"/>
              <a:gd name="connsiteX37" fmla="*/ 2889145 w 3098845"/>
              <a:gd name="connsiteY37" fmla="*/ 695325 h 952500"/>
              <a:gd name="connsiteX38" fmla="*/ 2917720 w 3098845"/>
              <a:gd name="connsiteY38" fmla="*/ 676275 h 952500"/>
              <a:gd name="connsiteX39" fmla="*/ 2946295 w 3098845"/>
              <a:gd name="connsiteY39" fmla="*/ 666750 h 952500"/>
              <a:gd name="connsiteX40" fmla="*/ 2993920 w 3098845"/>
              <a:gd name="connsiteY40" fmla="*/ 647700 h 952500"/>
              <a:gd name="connsiteX41" fmla="*/ 3079645 w 3098845"/>
              <a:gd name="connsiteY41" fmla="*/ 609600 h 952500"/>
              <a:gd name="connsiteX42" fmla="*/ 3098695 w 3098845"/>
              <a:gd name="connsiteY42" fmla="*/ 581025 h 952500"/>
              <a:gd name="connsiteX43" fmla="*/ 3079645 w 3098845"/>
              <a:gd name="connsiteY43" fmla="*/ 485775 h 952500"/>
              <a:gd name="connsiteX44" fmla="*/ 3060595 w 3098845"/>
              <a:gd name="connsiteY44" fmla="*/ 457200 h 952500"/>
              <a:gd name="connsiteX45" fmla="*/ 3051070 w 3098845"/>
              <a:gd name="connsiteY45" fmla="*/ 428625 h 952500"/>
              <a:gd name="connsiteX46" fmla="*/ 3032020 w 3098845"/>
              <a:gd name="connsiteY46" fmla="*/ 390525 h 952500"/>
              <a:gd name="connsiteX47" fmla="*/ 3022495 w 3098845"/>
              <a:gd name="connsiteY47" fmla="*/ 352425 h 952500"/>
              <a:gd name="connsiteX48" fmla="*/ 2984395 w 3098845"/>
              <a:gd name="connsiteY48" fmla="*/ 285750 h 952500"/>
              <a:gd name="connsiteX49" fmla="*/ 2974870 w 3098845"/>
              <a:gd name="connsiteY49" fmla="*/ 257175 h 952500"/>
              <a:gd name="connsiteX50" fmla="*/ 2955820 w 3098845"/>
              <a:gd name="connsiteY50" fmla="*/ 228600 h 952500"/>
              <a:gd name="connsiteX51" fmla="*/ 2946295 w 3098845"/>
              <a:gd name="connsiteY51" fmla="*/ 200025 h 952500"/>
              <a:gd name="connsiteX52" fmla="*/ 2889145 w 3098845"/>
              <a:gd name="connsiteY52" fmla="*/ 152400 h 952500"/>
              <a:gd name="connsiteX53" fmla="*/ 2717695 w 3098845"/>
              <a:gd name="connsiteY53" fmla="*/ 133350 h 952500"/>
              <a:gd name="connsiteX54" fmla="*/ 2660545 w 3098845"/>
              <a:gd name="connsiteY54" fmla="*/ 123825 h 952500"/>
              <a:gd name="connsiteX55" fmla="*/ 2622445 w 3098845"/>
              <a:gd name="connsiteY55" fmla="*/ 114300 h 952500"/>
              <a:gd name="connsiteX56" fmla="*/ 2546245 w 3098845"/>
              <a:gd name="connsiteY56" fmla="*/ 104775 h 952500"/>
              <a:gd name="connsiteX57" fmla="*/ 2508145 w 3098845"/>
              <a:gd name="connsiteY57" fmla="*/ 95250 h 952500"/>
              <a:gd name="connsiteX58" fmla="*/ 2231920 w 3098845"/>
              <a:gd name="connsiteY58" fmla="*/ 76200 h 952500"/>
              <a:gd name="connsiteX59" fmla="*/ 2108095 w 3098845"/>
              <a:gd name="connsiteY59" fmla="*/ 57150 h 952500"/>
              <a:gd name="connsiteX60" fmla="*/ 879370 w 3098845"/>
              <a:gd name="connsiteY60" fmla="*/ 28575 h 952500"/>
              <a:gd name="connsiteX61" fmla="*/ 793645 w 3098845"/>
              <a:gd name="connsiteY61" fmla="*/ 9525 h 952500"/>
              <a:gd name="connsiteX62" fmla="*/ 717445 w 3098845"/>
              <a:gd name="connsiteY6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98845" h="952500">
                <a:moveTo>
                  <a:pt x="717445" y="0"/>
                </a:moveTo>
                <a:cubicBezTo>
                  <a:pt x="676170" y="0"/>
                  <a:pt x="602998" y="4343"/>
                  <a:pt x="545995" y="9525"/>
                </a:cubicBezTo>
                <a:cubicBezTo>
                  <a:pt x="498459" y="13846"/>
                  <a:pt x="504905" y="30363"/>
                  <a:pt x="450745" y="38100"/>
                </a:cubicBezTo>
                <a:lnTo>
                  <a:pt x="384070" y="47625"/>
                </a:lnTo>
                <a:cubicBezTo>
                  <a:pt x="306077" y="73623"/>
                  <a:pt x="424347" y="30541"/>
                  <a:pt x="307870" y="95250"/>
                </a:cubicBezTo>
                <a:cubicBezTo>
                  <a:pt x="296427" y="101607"/>
                  <a:pt x="282309" y="101013"/>
                  <a:pt x="269770" y="104775"/>
                </a:cubicBezTo>
                <a:cubicBezTo>
                  <a:pt x="250536" y="110545"/>
                  <a:pt x="212620" y="123825"/>
                  <a:pt x="212620" y="123825"/>
                </a:cubicBezTo>
                <a:cubicBezTo>
                  <a:pt x="190395" y="146050"/>
                  <a:pt x="155884" y="160682"/>
                  <a:pt x="145945" y="190500"/>
                </a:cubicBezTo>
                <a:cubicBezTo>
                  <a:pt x="127232" y="246640"/>
                  <a:pt x="149034" y="191272"/>
                  <a:pt x="107845" y="257175"/>
                </a:cubicBezTo>
                <a:cubicBezTo>
                  <a:pt x="87823" y="289210"/>
                  <a:pt x="81959" y="315782"/>
                  <a:pt x="69745" y="352425"/>
                </a:cubicBezTo>
                <a:cubicBezTo>
                  <a:pt x="66570" y="361950"/>
                  <a:pt x="65789" y="372646"/>
                  <a:pt x="60220" y="381000"/>
                </a:cubicBezTo>
                <a:lnTo>
                  <a:pt x="22120" y="438150"/>
                </a:lnTo>
                <a:cubicBezTo>
                  <a:pt x="-7365" y="556090"/>
                  <a:pt x="-3999" y="510338"/>
                  <a:pt x="12595" y="676275"/>
                </a:cubicBezTo>
                <a:cubicBezTo>
                  <a:pt x="13594" y="686265"/>
                  <a:pt x="16551" y="696496"/>
                  <a:pt x="22120" y="704850"/>
                </a:cubicBezTo>
                <a:cubicBezTo>
                  <a:pt x="29592" y="716058"/>
                  <a:pt x="41929" y="723198"/>
                  <a:pt x="50695" y="733425"/>
                </a:cubicBezTo>
                <a:cubicBezTo>
                  <a:pt x="61026" y="745478"/>
                  <a:pt x="68045" y="760300"/>
                  <a:pt x="79270" y="771525"/>
                </a:cubicBezTo>
                <a:cubicBezTo>
                  <a:pt x="100141" y="792396"/>
                  <a:pt x="156092" y="810550"/>
                  <a:pt x="174520" y="819150"/>
                </a:cubicBezTo>
                <a:cubicBezTo>
                  <a:pt x="265521" y="861617"/>
                  <a:pt x="285093" y="885204"/>
                  <a:pt x="403120" y="904875"/>
                </a:cubicBezTo>
                <a:cubicBezTo>
                  <a:pt x="441220" y="911225"/>
                  <a:pt x="479183" y="918463"/>
                  <a:pt x="517420" y="923925"/>
                </a:cubicBezTo>
                <a:cubicBezTo>
                  <a:pt x="545882" y="927991"/>
                  <a:pt x="574636" y="929731"/>
                  <a:pt x="603145" y="933450"/>
                </a:cubicBezTo>
                <a:cubicBezTo>
                  <a:pt x="647669" y="939257"/>
                  <a:pt x="692045" y="946150"/>
                  <a:pt x="736495" y="952500"/>
                </a:cubicBezTo>
                <a:cubicBezTo>
                  <a:pt x="958745" y="946150"/>
                  <a:pt x="1181228" y="945451"/>
                  <a:pt x="1403245" y="933450"/>
                </a:cubicBezTo>
                <a:cubicBezTo>
                  <a:pt x="1417423" y="932684"/>
                  <a:pt x="1427745" y="918480"/>
                  <a:pt x="1441345" y="914400"/>
                </a:cubicBezTo>
                <a:cubicBezTo>
                  <a:pt x="1459843" y="908851"/>
                  <a:pt x="1479228" y="906204"/>
                  <a:pt x="1498495" y="904875"/>
                </a:cubicBezTo>
                <a:cubicBezTo>
                  <a:pt x="1571416" y="899846"/>
                  <a:pt x="1644545" y="898525"/>
                  <a:pt x="1717570" y="895350"/>
                </a:cubicBezTo>
                <a:lnTo>
                  <a:pt x="1784245" y="876300"/>
                </a:lnTo>
                <a:cubicBezTo>
                  <a:pt x="1796875" y="872856"/>
                  <a:pt x="1809833" y="870625"/>
                  <a:pt x="1822345" y="866775"/>
                </a:cubicBezTo>
                <a:cubicBezTo>
                  <a:pt x="1851134" y="857917"/>
                  <a:pt x="1878073" y="840927"/>
                  <a:pt x="1908070" y="838200"/>
                </a:cubicBezTo>
                <a:lnTo>
                  <a:pt x="2012845" y="828675"/>
                </a:lnTo>
                <a:cubicBezTo>
                  <a:pt x="2148658" y="783404"/>
                  <a:pt x="2007328" y="828890"/>
                  <a:pt x="2108095" y="800100"/>
                </a:cubicBezTo>
                <a:cubicBezTo>
                  <a:pt x="2117749" y="797342"/>
                  <a:pt x="2127016" y="793333"/>
                  <a:pt x="2136670" y="790575"/>
                </a:cubicBezTo>
                <a:cubicBezTo>
                  <a:pt x="2149257" y="786979"/>
                  <a:pt x="2162183" y="784646"/>
                  <a:pt x="2174770" y="781050"/>
                </a:cubicBezTo>
                <a:cubicBezTo>
                  <a:pt x="2184424" y="778292"/>
                  <a:pt x="2193350" y="772477"/>
                  <a:pt x="2203345" y="771525"/>
                </a:cubicBezTo>
                <a:cubicBezTo>
                  <a:pt x="2260325" y="766098"/>
                  <a:pt x="2317656" y="765361"/>
                  <a:pt x="2374795" y="762000"/>
                </a:cubicBezTo>
                <a:lnTo>
                  <a:pt x="2527195" y="752475"/>
                </a:lnTo>
                <a:cubicBezTo>
                  <a:pt x="2657669" y="730729"/>
                  <a:pt x="2500217" y="755044"/>
                  <a:pt x="2727220" y="733425"/>
                </a:cubicBezTo>
                <a:cubicBezTo>
                  <a:pt x="2844089" y="722295"/>
                  <a:pt x="2724550" y="728244"/>
                  <a:pt x="2841520" y="704850"/>
                </a:cubicBezTo>
                <a:lnTo>
                  <a:pt x="2889145" y="695325"/>
                </a:lnTo>
                <a:cubicBezTo>
                  <a:pt x="2898670" y="688975"/>
                  <a:pt x="2907481" y="681395"/>
                  <a:pt x="2917720" y="676275"/>
                </a:cubicBezTo>
                <a:cubicBezTo>
                  <a:pt x="2926700" y="671785"/>
                  <a:pt x="2936894" y="670275"/>
                  <a:pt x="2946295" y="666750"/>
                </a:cubicBezTo>
                <a:cubicBezTo>
                  <a:pt x="2962304" y="660747"/>
                  <a:pt x="2978296" y="654644"/>
                  <a:pt x="2993920" y="647700"/>
                </a:cubicBezTo>
                <a:cubicBezTo>
                  <a:pt x="3114054" y="594307"/>
                  <a:pt x="2938470" y="666070"/>
                  <a:pt x="3079645" y="609600"/>
                </a:cubicBezTo>
                <a:cubicBezTo>
                  <a:pt x="3085995" y="600075"/>
                  <a:pt x="3097556" y="592416"/>
                  <a:pt x="3098695" y="581025"/>
                </a:cubicBezTo>
                <a:cubicBezTo>
                  <a:pt x="3100158" y="566399"/>
                  <a:pt x="3090721" y="507926"/>
                  <a:pt x="3079645" y="485775"/>
                </a:cubicBezTo>
                <a:cubicBezTo>
                  <a:pt x="3074525" y="475536"/>
                  <a:pt x="3065715" y="467439"/>
                  <a:pt x="3060595" y="457200"/>
                </a:cubicBezTo>
                <a:cubicBezTo>
                  <a:pt x="3056105" y="448220"/>
                  <a:pt x="3055025" y="437853"/>
                  <a:pt x="3051070" y="428625"/>
                </a:cubicBezTo>
                <a:cubicBezTo>
                  <a:pt x="3045477" y="415574"/>
                  <a:pt x="3037006" y="403820"/>
                  <a:pt x="3032020" y="390525"/>
                </a:cubicBezTo>
                <a:cubicBezTo>
                  <a:pt x="3027423" y="378268"/>
                  <a:pt x="3027092" y="364682"/>
                  <a:pt x="3022495" y="352425"/>
                </a:cubicBezTo>
                <a:cubicBezTo>
                  <a:pt x="2997447" y="285629"/>
                  <a:pt x="3012030" y="341020"/>
                  <a:pt x="2984395" y="285750"/>
                </a:cubicBezTo>
                <a:cubicBezTo>
                  <a:pt x="2979905" y="276770"/>
                  <a:pt x="2979360" y="266155"/>
                  <a:pt x="2974870" y="257175"/>
                </a:cubicBezTo>
                <a:cubicBezTo>
                  <a:pt x="2969750" y="246936"/>
                  <a:pt x="2960940" y="238839"/>
                  <a:pt x="2955820" y="228600"/>
                </a:cubicBezTo>
                <a:cubicBezTo>
                  <a:pt x="2951330" y="219620"/>
                  <a:pt x="2951864" y="208379"/>
                  <a:pt x="2946295" y="200025"/>
                </a:cubicBezTo>
                <a:cubicBezTo>
                  <a:pt x="2935762" y="184226"/>
                  <a:pt x="2906716" y="161185"/>
                  <a:pt x="2889145" y="152400"/>
                </a:cubicBezTo>
                <a:cubicBezTo>
                  <a:pt x="2843695" y="129675"/>
                  <a:pt x="2735546" y="134540"/>
                  <a:pt x="2717695" y="133350"/>
                </a:cubicBezTo>
                <a:cubicBezTo>
                  <a:pt x="2698645" y="130175"/>
                  <a:pt x="2679483" y="127613"/>
                  <a:pt x="2660545" y="123825"/>
                </a:cubicBezTo>
                <a:cubicBezTo>
                  <a:pt x="2647708" y="121258"/>
                  <a:pt x="2635358" y="116452"/>
                  <a:pt x="2622445" y="114300"/>
                </a:cubicBezTo>
                <a:cubicBezTo>
                  <a:pt x="2597196" y="110092"/>
                  <a:pt x="2571494" y="108983"/>
                  <a:pt x="2546245" y="104775"/>
                </a:cubicBezTo>
                <a:cubicBezTo>
                  <a:pt x="2533332" y="102623"/>
                  <a:pt x="2521182" y="96435"/>
                  <a:pt x="2508145" y="95250"/>
                </a:cubicBezTo>
                <a:cubicBezTo>
                  <a:pt x="2416230" y="86894"/>
                  <a:pt x="2231920" y="76200"/>
                  <a:pt x="2231920" y="76200"/>
                </a:cubicBezTo>
                <a:cubicBezTo>
                  <a:pt x="2172877" y="61439"/>
                  <a:pt x="2191567" y="64305"/>
                  <a:pt x="2108095" y="57150"/>
                </a:cubicBezTo>
                <a:cubicBezTo>
                  <a:pt x="1600728" y="13661"/>
                  <a:pt x="1681108" y="36359"/>
                  <a:pt x="879370" y="28575"/>
                </a:cubicBezTo>
                <a:cubicBezTo>
                  <a:pt x="843367" y="16574"/>
                  <a:pt x="839744" y="13716"/>
                  <a:pt x="793645" y="9525"/>
                </a:cubicBezTo>
                <a:cubicBezTo>
                  <a:pt x="777835" y="8088"/>
                  <a:pt x="758720" y="0"/>
                  <a:pt x="717445" y="0"/>
                </a:cubicBezTo>
                <a:close/>
              </a:path>
            </a:pathLst>
          </a:custGeom>
          <a:noFill/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Haszonáldozati költség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479" y="1988840"/>
            <a:ext cx="562429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77">
        <p14:prism isContent="1"/>
      </p:transition>
    </mc:Choice>
    <mc:Fallback xmlns="">
      <p:transition spd="slow" advTm="21077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1D6BC-3148-4004-8C70-6FFD4D2C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FBE791B-67F5-4CC1-933E-60A34FFD046F}"/>
              </a:ext>
            </a:extLst>
          </p:cNvPr>
          <p:cNvSpPr txBox="1"/>
          <p:nvPr/>
        </p:nvSpPr>
        <p:spPr>
          <a:xfrm>
            <a:off x="1653733" y="1916832"/>
            <a:ext cx="72991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>
                <a:solidFill>
                  <a:srgbClr val="FF0000"/>
                </a:solidFill>
              </a:rPr>
              <a:t>Alkossunk csoportokat és írjuk fel a saját életünkben milyen időrablók vannak. Ha esetleg megoldási javaslat is van a fejünkben azt is rögzítsük. </a:t>
            </a:r>
          </a:p>
          <a:p>
            <a:pPr algn="just"/>
            <a:endParaRPr lang="hu-HU" b="1" i="1" dirty="0">
              <a:solidFill>
                <a:srgbClr val="FF0000"/>
              </a:solidFill>
            </a:endParaRPr>
          </a:p>
          <a:p>
            <a:pPr algn="ctr"/>
            <a:r>
              <a:rPr lang="hu-HU" sz="5400" b="1" i="1" dirty="0">
                <a:solidFill>
                  <a:srgbClr val="FF0000"/>
                </a:solidFill>
              </a:rPr>
              <a:t>15 perc</a:t>
            </a:r>
            <a:endParaRPr lang="hu-HU" sz="5400" b="1" i="1" dirty="0"/>
          </a:p>
        </p:txBody>
      </p:sp>
    </p:spTree>
    <p:extLst>
      <p:ext uri="{BB962C8B-B14F-4D97-AF65-F5344CB8AC3E}">
        <p14:creationId xmlns:p14="http://schemas.microsoft.com/office/powerpoint/2010/main" val="17220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72104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környezetei hatások</a:t>
            </a:r>
          </a:p>
        </p:txBody>
      </p:sp>
      <p:sp>
        <p:nvSpPr>
          <p:cNvPr id="4" name="Téglalap 3"/>
          <p:cNvSpPr/>
          <p:nvPr/>
        </p:nvSpPr>
        <p:spPr>
          <a:xfrm>
            <a:off x="1691680" y="1125538"/>
            <a:ext cx="7452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i="1" dirty="0"/>
              <a:t>Félbeszakítanak a munkánkban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Várni kell válaszokra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Nem világos munkaköri leírás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Szükségtelen értekezletek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Túlságosan sok feladat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 kommunikáció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Túl gyakran változó prioritások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Berendezések meghibásodása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Szervezetlen főnök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Bürokratikus korlátok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Ütköző prioritások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Alacsony vállalati morál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Rosszul kiképzett állomány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Baráti és munkakapcsolatok összekeverése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Utasítási jog hiánya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Vállalati telephelyek közötti utazás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Mások tévedése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Határidők elmulasztása	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916832"/>
            <a:ext cx="20882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saját hibából</a:t>
            </a:r>
          </a:p>
        </p:txBody>
      </p:sp>
      <p:sp>
        <p:nvSpPr>
          <p:cNvPr id="3" name="Téglalap 2"/>
          <p:cNvSpPr/>
          <p:nvPr/>
        </p:nvSpPr>
        <p:spPr>
          <a:xfrm>
            <a:off x="1619250" y="1125538"/>
            <a:ext cx="75247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Rosszul, vagy egyáltalán nem delegálunk feladatokat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 beállítottság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Személyes szervezetlenség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Szórakozottság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Nem figyelünk oda másokra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Határozatlanság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Felesleges időtöltés másokkal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Fáradtság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Önfegyelem hiánya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Félig befejezett dolgok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Papírtologatás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Halogatás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Külső elfoglaltságok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Rendetlenség a munkahelyen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Ködös célok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err="1"/>
              <a:t>Perfekcionizmus</a:t>
            </a:r>
            <a:endParaRPr lang="hu-HU" b="1" i="1" dirty="0"/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 tervezés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Állandó aggódás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Egyszerre túl sok dolgot akarunk elvégezni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90457"/>
            <a:ext cx="3238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8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5 leggyakoribb időrabló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9817" y="1268760"/>
            <a:ext cx="7403616" cy="50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környezetei hatások</a:t>
            </a:r>
          </a:p>
        </p:txBody>
      </p:sp>
      <p:sp>
        <p:nvSpPr>
          <p:cNvPr id="4" name="Téglalap 3"/>
          <p:cNvSpPr/>
          <p:nvPr/>
        </p:nvSpPr>
        <p:spPr>
          <a:xfrm>
            <a:off x="1691680" y="1125538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Félbeszakítanak a munkánkban</a:t>
            </a:r>
            <a:r>
              <a:rPr lang="hu-HU" b="1" i="1" dirty="0"/>
              <a:t>	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916832"/>
            <a:ext cx="2088232" cy="25202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943708" y="465313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hu-HU" b="1" i="1" dirty="0"/>
              <a:t>Szükségtelen félbeszakítások. 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Szükséges félbeszakítások.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Nem megfelelő időben történő félbeszakítások. </a:t>
            </a:r>
          </a:p>
        </p:txBody>
      </p:sp>
    </p:spTree>
    <p:extLst>
      <p:ext uri="{BB962C8B-B14F-4D97-AF65-F5344CB8AC3E}">
        <p14:creationId xmlns:p14="http://schemas.microsoft.com/office/powerpoint/2010/main" val="1432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környezetei hatások</a:t>
            </a:r>
          </a:p>
        </p:txBody>
      </p:sp>
      <p:sp>
        <p:nvSpPr>
          <p:cNvPr id="4" name="Téglalap 3"/>
          <p:cNvSpPr/>
          <p:nvPr/>
        </p:nvSpPr>
        <p:spPr>
          <a:xfrm>
            <a:off x="1691680" y="1125538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Várni kell válaszokra</a:t>
            </a:r>
            <a:r>
              <a:rPr lang="hu-HU" b="1" i="1" dirty="0"/>
              <a:t>	</a:t>
            </a:r>
          </a:p>
        </p:txBody>
      </p:sp>
      <p:sp>
        <p:nvSpPr>
          <p:cNvPr id="3" name="Téglalap 2"/>
          <p:cNvSpPr/>
          <p:nvPr/>
        </p:nvSpPr>
        <p:spPr>
          <a:xfrm>
            <a:off x="1619250" y="1774826"/>
            <a:ext cx="7452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Hívd fel a személyt, akire vársz, és magyarázd meg neki a dolog kiemelt fontosságát, és azt, hogy mi a probléma!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Próbálkozz meg mindennel, amit javasoltak! Minden alkalommal hangsúlyozd a dolog fontosságát! Kérdezd meg, miben segítheted őket, hogy megkapd tőlük, amire szükséged van!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Ha egy magasabb vezetői szinten áll az ügy, kérd közvetlen felettesed segítségét!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Gondoskodj arról, hogy az érintettek valóban elérhessenek, amint készek a válasszal, elérhető az információ, a termék stb.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970" y="4491123"/>
            <a:ext cx="4157896" cy="218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saját hibából</a:t>
            </a:r>
          </a:p>
        </p:txBody>
      </p:sp>
      <p:sp>
        <p:nvSpPr>
          <p:cNvPr id="3" name="Téglalap 2"/>
          <p:cNvSpPr/>
          <p:nvPr/>
        </p:nvSpPr>
        <p:spPr>
          <a:xfrm>
            <a:off x="1619250" y="1125538"/>
            <a:ext cx="752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Halogatás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207444"/>
            <a:ext cx="3238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1691680" y="1833024"/>
            <a:ext cx="7516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hu-HU" b="1" i="1" dirty="0"/>
              <a:t>Tudatos halogatás - amikor tisztában vagyunk azzal, mit teszünk.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Nem tudatos halogatás - amikor nem vagyunk tisztában azzal, mit teszünk.</a:t>
            </a:r>
          </a:p>
        </p:txBody>
      </p:sp>
      <p:sp>
        <p:nvSpPr>
          <p:cNvPr id="5" name="Téglalap 4"/>
          <p:cNvSpPr/>
          <p:nvPr/>
        </p:nvSpPr>
        <p:spPr>
          <a:xfrm>
            <a:off x="1700038" y="3007115"/>
            <a:ext cx="7443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Határidőt állapítasz meg. </a:t>
            </a:r>
          </a:p>
          <a:p>
            <a:r>
              <a:rPr lang="hu-HU" b="1" i="1" dirty="0">
                <a:solidFill>
                  <a:srgbClr val="FF0000"/>
                </a:solidFill>
              </a:rPr>
              <a:t>Kezdj a feladat legkellemetlenebb részével! </a:t>
            </a:r>
          </a:p>
          <a:p>
            <a:r>
              <a:rPr lang="hu-HU" b="1" i="1" dirty="0">
                <a:solidFill>
                  <a:srgbClr val="FF0000"/>
                </a:solidFill>
              </a:rPr>
              <a:t>Változtasd játékká a feladatot! </a:t>
            </a:r>
          </a:p>
          <a:p>
            <a:r>
              <a:rPr lang="hu-HU" b="1" i="1" dirty="0">
                <a:solidFill>
                  <a:srgbClr val="FF0000"/>
                </a:solidFill>
              </a:rPr>
              <a:t>A teljesítésért jutalmazd magadat valamivel! </a:t>
            </a:r>
          </a:p>
        </p:txBody>
      </p:sp>
    </p:spTree>
    <p:extLst>
      <p:ext uri="{BB962C8B-B14F-4D97-AF65-F5344CB8AC3E}">
        <p14:creationId xmlns:p14="http://schemas.microsoft.com/office/powerpoint/2010/main" val="40998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492896"/>
            <a:ext cx="4181078" cy="41810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környezetei hatások</a:t>
            </a:r>
          </a:p>
        </p:txBody>
      </p:sp>
      <p:sp>
        <p:nvSpPr>
          <p:cNvPr id="4" name="Téglalap 3"/>
          <p:cNvSpPr/>
          <p:nvPr/>
        </p:nvSpPr>
        <p:spPr>
          <a:xfrm>
            <a:off x="1691680" y="1125538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Túl gyakran változó prioritások</a:t>
            </a:r>
            <a:r>
              <a:rPr lang="hu-HU" b="1" i="1" dirty="0"/>
              <a:t>	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916832"/>
            <a:ext cx="20882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saját hibából</a:t>
            </a:r>
          </a:p>
        </p:txBody>
      </p:sp>
      <p:sp>
        <p:nvSpPr>
          <p:cNvPr id="3" name="Téglalap 2"/>
          <p:cNvSpPr/>
          <p:nvPr/>
        </p:nvSpPr>
        <p:spPr>
          <a:xfrm>
            <a:off x="1619250" y="1125538"/>
            <a:ext cx="752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Rossz tervezés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386365"/>
            <a:ext cx="3238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1691680" y="1833024"/>
            <a:ext cx="7516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hu-HU" b="1" i="1" dirty="0"/>
              <a:t>Vagy a munkahelyi környezet része.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Vagy valaki nem fogadja el, a tényt, hogy a szervezés javít a helyzetén.</a:t>
            </a:r>
          </a:p>
        </p:txBody>
      </p:sp>
    </p:spTree>
    <p:extLst>
      <p:ext uri="{BB962C8B-B14F-4D97-AF65-F5344CB8AC3E}">
        <p14:creationId xmlns:p14="http://schemas.microsoft.com/office/powerpoint/2010/main" val="9466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környezetei hatások</a:t>
            </a:r>
          </a:p>
        </p:txBody>
      </p:sp>
      <p:sp>
        <p:nvSpPr>
          <p:cNvPr id="4" name="Téglalap 3"/>
          <p:cNvSpPr/>
          <p:nvPr/>
        </p:nvSpPr>
        <p:spPr>
          <a:xfrm>
            <a:off x="1691680" y="1125538"/>
            <a:ext cx="7452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i="1" dirty="0">
                <a:solidFill>
                  <a:srgbClr val="FF0000"/>
                </a:solidFill>
              </a:rPr>
              <a:t>Félbeszakítanak a munkánkban</a:t>
            </a:r>
            <a:r>
              <a:rPr lang="hu-HU" b="1" i="1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>
                <a:solidFill>
                  <a:srgbClr val="FF0000"/>
                </a:solidFill>
              </a:rPr>
              <a:t>Várni kell válaszokra</a:t>
            </a:r>
            <a:r>
              <a:rPr lang="hu-HU" b="1" i="1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Nem világos munkaköri leírás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Szükségtelen értekezletek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Túlságosan sok feladat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 kommunikáció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>
                <a:solidFill>
                  <a:srgbClr val="FF0000"/>
                </a:solidFill>
              </a:rPr>
              <a:t>Túl gyakran változó prioritások</a:t>
            </a:r>
            <a:r>
              <a:rPr lang="hu-HU" b="1" i="1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Berendezések meghibásodása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Szervezetlen főnök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Bürokratikus korlátok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Ütköző prioritások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Alacsony vállalati morál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Rosszul kiképzett állomány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Baráti és munkakapcsolatok összekeverése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Utasítási jog hiánya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Vállalati telephelyek közötti utazás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Mások tévedése	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Határidők elmulasztása	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916832"/>
            <a:ext cx="20882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Időrablók – saját hibából</a:t>
            </a:r>
          </a:p>
        </p:txBody>
      </p:sp>
      <p:sp>
        <p:nvSpPr>
          <p:cNvPr id="3" name="Téglalap 2"/>
          <p:cNvSpPr/>
          <p:nvPr/>
        </p:nvSpPr>
        <p:spPr>
          <a:xfrm>
            <a:off x="1619250" y="1125538"/>
            <a:ext cx="75247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Rosszul, vagy egyáltalán nem delegálunk feladatokat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Rossz beállítottság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Személyes szervezetlenség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Szórakozottság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Nem figyelünk oda másokra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Határozatlanság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Felesleges időtöltés másokkal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Fáradtság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Önfegyelem hiánya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Félig befejezett dolgok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Papírtologatás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>
                <a:solidFill>
                  <a:srgbClr val="FF0000"/>
                </a:solidFill>
              </a:rPr>
              <a:t>Halogatás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Külső elfoglaltságok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Rendetlenség a munkahelyen 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Ködös célok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err="1"/>
              <a:t>Perfekcionizmus</a:t>
            </a:r>
            <a:endParaRPr lang="hu-HU" b="1" i="1" dirty="0"/>
          </a:p>
          <a:p>
            <a:pPr marL="342900" indent="-342900">
              <a:buFont typeface="+mj-lt"/>
              <a:buAutoNum type="arabicPeriod"/>
            </a:pPr>
            <a:r>
              <a:rPr lang="hu-HU" b="1" i="1" dirty="0">
                <a:solidFill>
                  <a:srgbClr val="FF0000"/>
                </a:solidFill>
              </a:rPr>
              <a:t>Rossz tervezés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Állandó aggódás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/>
              <a:t>Egyszerre túl sok dolgot akarunk elvégezni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90457"/>
            <a:ext cx="3238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7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alga története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902" y="3800872"/>
            <a:ext cx="3699570" cy="277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C8FEBBD-CFE6-4967-A671-BD8A0828AB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914" y="1268760"/>
            <a:ext cx="4060797" cy="228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51B9C03-858E-45FD-9B13-CA0CCFC75606}"/>
              </a:ext>
            </a:extLst>
          </p:cNvPr>
          <p:cNvSpPr txBox="1"/>
          <p:nvPr/>
        </p:nvSpPr>
        <p:spPr>
          <a:xfrm>
            <a:off x="5874711" y="1700808"/>
            <a:ext cx="31617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 err="1">
                <a:solidFill>
                  <a:srgbClr val="FF0000"/>
                </a:solidFill>
              </a:rPr>
              <a:t>Serge</a:t>
            </a:r>
            <a:r>
              <a:rPr lang="hu-HU" b="1" i="1" dirty="0">
                <a:solidFill>
                  <a:srgbClr val="FF0000"/>
                </a:solidFill>
              </a:rPr>
              <a:t> </a:t>
            </a:r>
            <a:r>
              <a:rPr lang="hu-HU" b="1" i="1" dirty="0" err="1">
                <a:solidFill>
                  <a:srgbClr val="FF0000"/>
                </a:solidFill>
              </a:rPr>
              <a:t>Latouche</a:t>
            </a:r>
            <a:r>
              <a:rPr lang="hu-HU" b="1" i="1" dirty="0">
                <a:solidFill>
                  <a:srgbClr val="FF0000"/>
                </a:solidFill>
              </a:rPr>
              <a:t> </a:t>
            </a:r>
            <a:r>
              <a:rPr lang="hu-HU" b="1" i="1" dirty="0"/>
              <a:t>(</a:t>
            </a:r>
            <a:r>
              <a:rPr lang="hu-HU" b="1" i="1" dirty="0" err="1"/>
              <a:t>Vannes</a:t>
            </a:r>
            <a:r>
              <a:rPr lang="hu-HU" b="1" i="1" dirty="0"/>
              <a:t>, 1940. január 12. –) francia professzor emeritus az </a:t>
            </a:r>
            <a:r>
              <a:rPr lang="hu-HU" b="1" i="1" dirty="0" err="1"/>
              <a:t>Université</a:t>
            </a:r>
            <a:r>
              <a:rPr lang="hu-HU" b="1" i="1" dirty="0"/>
              <a:t> Paris-</a:t>
            </a:r>
            <a:r>
              <a:rPr lang="hu-HU" b="1" i="1" dirty="0" err="1"/>
              <a:t>Sud</a:t>
            </a:r>
            <a:r>
              <a:rPr lang="hu-HU" b="1" i="1" dirty="0"/>
              <a:t> 11 egyetemen, és a fogyasztói társadalom kritikusa.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A185F14-254F-4A04-9C21-E96BF4F35922}"/>
              </a:ext>
            </a:extLst>
          </p:cNvPr>
          <p:cNvSpPr txBox="1"/>
          <p:nvPr/>
        </p:nvSpPr>
        <p:spPr>
          <a:xfrm>
            <a:off x="1813914" y="4149080"/>
            <a:ext cx="3161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>
                <a:solidFill>
                  <a:srgbClr val="FF0000"/>
                </a:solidFill>
              </a:rPr>
              <a:t>Évente </a:t>
            </a:r>
            <a:r>
              <a:rPr lang="hu-HU" b="1" i="1" dirty="0" err="1">
                <a:solidFill>
                  <a:srgbClr val="FF0000"/>
                </a:solidFill>
              </a:rPr>
              <a:t>duplázódik</a:t>
            </a:r>
            <a:r>
              <a:rPr lang="hu-HU" b="1" i="1" dirty="0">
                <a:solidFill>
                  <a:srgbClr val="FF0000"/>
                </a:solidFill>
              </a:rPr>
              <a:t> az elfoglalt terület, 24 </a:t>
            </a:r>
            <a:r>
              <a:rPr lang="hu-HU" b="1" i="1">
                <a:solidFill>
                  <a:srgbClr val="FF0000"/>
                </a:solidFill>
              </a:rPr>
              <a:t>év után </a:t>
            </a:r>
            <a:r>
              <a:rPr lang="hu-HU" b="1" i="1" dirty="0">
                <a:solidFill>
                  <a:srgbClr val="FF0000"/>
                </a:solidFill>
              </a:rPr>
              <a:t>a terület 3%-a.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10652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273925" cy="855663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hu-HU" altLang="hu-HU" sz="3200">
                <a:effectLst/>
              </a:rPr>
              <a:t>A problémák típusai</a:t>
            </a:r>
            <a:endParaRPr lang="en-GB" altLang="hu-HU" sz="3200">
              <a:effectLst/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68235800"/>
              </p:ext>
            </p:extLst>
          </p:nvPr>
        </p:nvGraphicFramePr>
        <p:xfrm>
          <a:off x="1763713" y="1412875"/>
          <a:ext cx="7272337" cy="407352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probléma jellege</a:t>
                      </a:r>
                      <a:endParaRPr kumimoji="0" lang="en-GB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FONTOS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FONTOS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Krízis típusú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Taktikai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Stratégiai problémák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Operatív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045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273925" cy="855663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hu-HU" altLang="hu-HU" sz="3200">
                <a:effectLst/>
              </a:rPr>
              <a:t>A problémák típusai</a:t>
            </a:r>
            <a:endParaRPr lang="en-GB" altLang="hu-HU" sz="3200">
              <a:effectLst/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6221461"/>
              </p:ext>
            </p:extLst>
          </p:nvPr>
        </p:nvGraphicFramePr>
        <p:xfrm>
          <a:off x="1763713" y="1412875"/>
          <a:ext cx="7272337" cy="407352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probléma jellege</a:t>
                      </a:r>
                      <a:endParaRPr kumimoji="0" lang="en-GB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FONTOS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FONTOS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Krízis típusú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Taktikai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Stratégiai problémák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Operatív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90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Fontos, sürgős</a:t>
            </a:r>
          </a:p>
        </p:txBody>
      </p:sp>
      <p:sp>
        <p:nvSpPr>
          <p:cNvPr id="3" name="Téglalap 2"/>
          <p:cNvSpPr/>
          <p:nvPr/>
        </p:nvSpPr>
        <p:spPr>
          <a:xfrm>
            <a:off x="1627148" y="1268760"/>
            <a:ext cx="7049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Felkészülés egy értekezletre.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Határidős munka.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Krízis helyezet megoldása.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424" y="3284984"/>
            <a:ext cx="4225357" cy="3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273925" cy="855663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hu-HU" altLang="hu-HU" sz="3200">
                <a:effectLst/>
              </a:rPr>
              <a:t>A problémák típusai</a:t>
            </a:r>
            <a:endParaRPr lang="en-GB" altLang="hu-HU" sz="3200">
              <a:effectLst/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1154586"/>
              </p:ext>
            </p:extLst>
          </p:nvPr>
        </p:nvGraphicFramePr>
        <p:xfrm>
          <a:off x="1763713" y="1412875"/>
          <a:ext cx="7272337" cy="407352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probléma jellege</a:t>
                      </a:r>
                      <a:endParaRPr kumimoji="0" lang="en-GB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FONTOS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FONTOS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Krízis típusú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Taktikai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Stratégiai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Operatív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38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Fontos, nem sürgős</a:t>
            </a:r>
          </a:p>
        </p:txBody>
      </p:sp>
      <p:sp>
        <p:nvSpPr>
          <p:cNvPr id="3" name="Téglalap 2"/>
          <p:cNvSpPr/>
          <p:nvPr/>
        </p:nvSpPr>
        <p:spPr>
          <a:xfrm>
            <a:off x="1627148" y="1268760"/>
            <a:ext cx="7516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Kapcsolatépítés.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Tervezés.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Minden, ami az igazi feltöltődést segíti.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Értékek tisztázása.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Önfejlesztést, tanulást támogató tevékenységek, minden, ami megnyugtat, feltölt, elégedetté tesz.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090" y="4365104"/>
            <a:ext cx="3802129" cy="253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5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273925" cy="855663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hu-HU" altLang="hu-HU" sz="3200">
                <a:effectLst/>
              </a:rPr>
              <a:t>A problémák típusai</a:t>
            </a:r>
            <a:endParaRPr lang="en-GB" altLang="hu-HU" sz="3200">
              <a:effectLst/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34807341"/>
              </p:ext>
            </p:extLst>
          </p:nvPr>
        </p:nvGraphicFramePr>
        <p:xfrm>
          <a:off x="1763713" y="1412875"/>
          <a:ext cx="7272337" cy="407352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probléma jellege</a:t>
                      </a:r>
                      <a:endParaRPr kumimoji="0" lang="en-GB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FONTOS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FONTOS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Krízis típusú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Taktikai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Stratégiai problémák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Operatív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6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524750" cy="649288"/>
          </a:xfrm>
        </p:spPr>
        <p:txBody>
          <a:bodyPr/>
          <a:lstStyle/>
          <a:p>
            <a:r>
              <a:rPr lang="hu-HU" dirty="0"/>
              <a:t>Nem fontos, sürgős</a:t>
            </a:r>
          </a:p>
        </p:txBody>
      </p:sp>
      <p:sp>
        <p:nvSpPr>
          <p:cNvPr id="4" name="Téglalap 3"/>
          <p:cNvSpPr/>
          <p:nvPr/>
        </p:nvSpPr>
        <p:spPr>
          <a:xfrm>
            <a:off x="1627148" y="1268760"/>
            <a:ext cx="7516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A telefonok egy része.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Az e-mailok egy része.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A találkozó egy része.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sz="2400" b="1" i="1" dirty="0"/>
              <a:t>Más emberek (csip-csup) ügyei, a sürgősséget sugalló, valójában megtévesztő dolgok (önbecsapás), a konfliktusok kerüléséért végzett dolgok, amelyeket nyűgként is megélhetünk.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95" y="3955819"/>
            <a:ext cx="4161284" cy="276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8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273925" cy="855663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hu-HU" altLang="hu-HU" sz="3200">
                <a:effectLst/>
              </a:rPr>
              <a:t>A problémák típusai</a:t>
            </a:r>
            <a:endParaRPr lang="en-GB" altLang="hu-HU" sz="3200">
              <a:effectLst/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09251035"/>
              </p:ext>
            </p:extLst>
          </p:nvPr>
        </p:nvGraphicFramePr>
        <p:xfrm>
          <a:off x="1763713" y="1412875"/>
          <a:ext cx="7272337" cy="407352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probléma jellege</a:t>
                      </a:r>
                      <a:endParaRPr kumimoji="0" lang="en-GB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FONTOS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FONTOS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Krízis típusú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Taktikai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NEM SÜRGŐS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Stratégiai problémák</a:t>
                      </a:r>
                      <a:endParaRPr kumimoji="0" lang="en-GB" sz="2400" b="1" i="1" u="none" strike="noStrike" cap="none" normalizeH="0" baseline="0">
                        <a:ln>
                          <a:noFill/>
                        </a:ln>
                        <a:solidFill>
                          <a:srgbClr val="19538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Operatív jellegű problémák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83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524750" cy="649288"/>
          </a:xfrm>
        </p:spPr>
        <p:txBody>
          <a:bodyPr/>
          <a:lstStyle/>
          <a:p>
            <a:r>
              <a:rPr lang="hu-HU" dirty="0"/>
              <a:t>Nem fontos, nem sürgős</a:t>
            </a:r>
          </a:p>
        </p:txBody>
      </p:sp>
      <p:sp>
        <p:nvSpPr>
          <p:cNvPr id="4" name="Téglalap 3"/>
          <p:cNvSpPr/>
          <p:nvPr/>
        </p:nvSpPr>
        <p:spPr>
          <a:xfrm>
            <a:off x="1627148" y="1268760"/>
            <a:ext cx="7409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Időrablók.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Túlzott tévézés, internetezés.</a:t>
            </a:r>
          </a:p>
          <a:p>
            <a:pPr marL="285750" indent="-285750">
              <a:buBlip>
                <a:blip r:embed="rId2"/>
              </a:buBlip>
            </a:pPr>
            <a:r>
              <a:rPr lang="hu-HU" sz="2400" b="1" i="1" dirty="0"/>
              <a:t>Jelentéktelen ügyek.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" r="-3311"/>
          <a:stretch/>
        </p:blipFill>
        <p:spPr>
          <a:xfrm>
            <a:off x="4013098" y="2636912"/>
            <a:ext cx="5130026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620713"/>
            <a:ext cx="6910387" cy="711200"/>
          </a:xfrm>
          <a:effectLst>
            <a:outerShdw dist="38100" dir="2700000" algn="tl" rotWithShape="0">
              <a:schemeClr val="bg2">
                <a:alpha val="39998"/>
              </a:schemeClr>
            </a:outerShdw>
          </a:effectLst>
        </p:spPr>
        <p:txBody>
          <a:bodyPr/>
          <a:lstStyle/>
          <a:p>
            <a:r>
              <a:rPr lang="hu-HU" altLang="hu-HU" sz="3200" dirty="0">
                <a:effectLst/>
              </a:rPr>
              <a:t>Sürgős problémák</a:t>
            </a:r>
            <a:endParaRPr lang="en-GB" altLang="hu-HU" sz="3200" dirty="0">
              <a:effectLst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67A1D7-167C-4911-B4BF-68C0082C59F6}"/>
              </a:ext>
            </a:extLst>
          </p:cNvPr>
          <p:cNvSpPr txBox="1"/>
          <p:nvPr/>
        </p:nvSpPr>
        <p:spPr>
          <a:xfrm>
            <a:off x="1552680" y="1556792"/>
            <a:ext cx="75957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>
                <a:solidFill>
                  <a:srgbClr val="FF0000"/>
                </a:solidFill>
              </a:rPr>
              <a:t>Krízis típusú problémák</a:t>
            </a:r>
            <a:r>
              <a:rPr lang="hu-HU" b="1" i="1" dirty="0"/>
              <a:t>: Azok a problémák, amelyekkel a menedzser először kezd el foglalkozni. Ezekre fordítja munkaidejének mintegy 5%-át.</a:t>
            </a:r>
          </a:p>
          <a:p>
            <a:pPr algn="just"/>
            <a:r>
              <a:rPr lang="hu-HU" b="1" i="1" dirty="0">
                <a:solidFill>
                  <a:srgbClr val="FF0000"/>
                </a:solidFill>
              </a:rPr>
              <a:t>Taktikai jellegű problémák</a:t>
            </a:r>
            <a:r>
              <a:rPr lang="hu-HU" b="1" i="1" dirty="0"/>
              <a:t>: A körülmények kényszerítő hatására a legtöbb menedzser az ilyen típusú problémák megoldására fordítja munkaidejének 30%-át.</a:t>
            </a:r>
          </a:p>
          <a:p>
            <a:pPr algn="just"/>
            <a:endParaRPr lang="hu-HU" b="1" i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7C89EAE-5571-47C4-8224-429A342910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588117"/>
            <a:ext cx="4788024" cy="29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D4ECA7-088C-4447-8E05-757A39D1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C82BE37-6358-4D1C-86DD-F3D1F3051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83503"/>
            <a:ext cx="7546664" cy="503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D1CFE8A-E8DD-454B-B448-BDF7FA1DED8A}"/>
              </a:ext>
            </a:extLst>
          </p:cNvPr>
          <p:cNvSpPr txBox="1"/>
          <p:nvPr/>
        </p:nvSpPr>
        <p:spPr>
          <a:xfrm>
            <a:off x="1737318" y="1321838"/>
            <a:ext cx="7299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 err="1">
                <a:solidFill>
                  <a:srgbClr val="FF0000"/>
                </a:solidFill>
              </a:rPr>
              <a:t>Plussz</a:t>
            </a:r>
            <a:r>
              <a:rPr lang="hu-HU" b="1" i="1" dirty="0">
                <a:solidFill>
                  <a:srgbClr val="FF0000"/>
                </a:solidFill>
              </a:rPr>
              <a:t> egy „csavar” 16-szorosára növelné a csiga térfogatát, ami exponenciálisan növelné a növekedéssel együtt járó problémákat.  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8447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6765925" cy="719138"/>
          </a:xfrm>
          <a:effectLst>
            <a:outerShdw dist="38100" dir="2700000" algn="tl" rotWithShape="0">
              <a:schemeClr val="bg2">
                <a:alpha val="39998"/>
              </a:schemeClr>
            </a:outerShdw>
          </a:effectLst>
        </p:spPr>
        <p:txBody>
          <a:bodyPr/>
          <a:lstStyle/>
          <a:p>
            <a:r>
              <a:rPr lang="hu-HU"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sürgős problémák</a:t>
            </a:r>
            <a:endParaRPr lang="en-GB" alt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7CBE79D-3379-42FF-BC72-B07B71AF1A4C}"/>
              </a:ext>
            </a:extLst>
          </p:cNvPr>
          <p:cNvSpPr txBox="1"/>
          <p:nvPr/>
        </p:nvSpPr>
        <p:spPr>
          <a:xfrm>
            <a:off x="1692274" y="1268413"/>
            <a:ext cx="7451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>
                <a:solidFill>
                  <a:srgbClr val="FF0000"/>
                </a:solidFill>
              </a:rPr>
              <a:t>Operatív jellegű problémák</a:t>
            </a:r>
            <a:r>
              <a:rPr lang="hu-HU" b="1" i="1" dirty="0"/>
              <a:t>: Minden menedzser, ha racionálisan gondolkodik, ezek megoldását hagyja utoljára. Ennek ellenére a munkaidő 50%-</a:t>
            </a:r>
            <a:r>
              <a:rPr lang="hu-HU" b="1" i="1" dirty="0" err="1"/>
              <a:t>ában</a:t>
            </a:r>
            <a:r>
              <a:rPr lang="hu-HU" b="1" i="1" dirty="0"/>
              <a:t> a menedzserek ezekkel a problémákkal foglalkoznak, mert ezekből van a legtöbb.</a:t>
            </a:r>
          </a:p>
          <a:p>
            <a:pPr algn="just"/>
            <a:r>
              <a:rPr lang="hu-HU" b="1" i="1" dirty="0">
                <a:solidFill>
                  <a:srgbClr val="FF0000"/>
                </a:solidFill>
              </a:rPr>
              <a:t>Stratégiai problémák</a:t>
            </a:r>
            <a:r>
              <a:rPr lang="hu-HU" b="1" i="1" dirty="0"/>
              <a:t>: Az igazi gondot az jelenti, hogy a menedzserek, amikor szelektálnak, a problémáknak ezt a típusát mindig </a:t>
            </a:r>
            <a:r>
              <a:rPr lang="hu-HU" b="1" i="1" dirty="0" err="1"/>
              <a:t>hátrasorolják</a:t>
            </a:r>
            <a:r>
              <a:rPr lang="hu-HU" b="1" i="1" dirty="0"/>
              <a:t>. Így megoldásukra a munkaidejük alig 15%-át fordítják.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614CD4D-9864-4575-AC1B-A35E40719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933056"/>
            <a:ext cx="4363963" cy="25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59D871-F23E-4CF6-B65B-7AB7B69B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lenne az optimális?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81ED4DE-BC93-4D7B-9B9F-9A0E6E974AF5}"/>
              </a:ext>
            </a:extLst>
          </p:cNvPr>
          <p:cNvSpPr txBox="1"/>
          <p:nvPr/>
        </p:nvSpPr>
        <p:spPr>
          <a:xfrm>
            <a:off x="1619250" y="1484784"/>
            <a:ext cx="7524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/>
              <a:t>A 2. negyedben 50%, a többi három negyedben pedig együttesen 50% időt töltsünk, úgy, hogy az 1. negyed aránya ne haladja meg a 25%-ot. Így a 3. és a 4. ablak együttes aránya maximum 25 % lehet.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E34725-35B7-4729-907D-340AD394A8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971826"/>
            <a:ext cx="5674391" cy="340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sürgősségi index kiértékelése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1979712" y="2492896"/>
          <a:ext cx="705678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92641466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590112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b="1" i="1" dirty="0"/>
                        <a:t>0-25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i="1" dirty="0"/>
                        <a:t>Alacsony sürgősség jellemző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27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i="1" dirty="0"/>
                        <a:t>26-45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1" dirty="0"/>
                        <a:t>Magas sürgősség jellemző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i="1" dirty="0"/>
                        <a:t>46 fölött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i="1" dirty="0"/>
                        <a:t>Sürgősség függő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0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2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15E9EE-D070-4D24-9E64-2934DD85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Időtervezés a gyakorlatban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6BDC95-8A58-495E-AC28-A2F1BA84FFE2}"/>
              </a:ext>
            </a:extLst>
          </p:cNvPr>
          <p:cNvSpPr txBox="1"/>
          <p:nvPr/>
        </p:nvSpPr>
        <p:spPr>
          <a:xfrm>
            <a:off x="1619250" y="1700808"/>
            <a:ext cx="7524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b="1" i="1" dirty="0"/>
              <a:t>Mennyire elégedett jelenlegi tervezési szokásaival? 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Volt-e valami, amiről megfeledkezett az elmúlt pár hónapban? 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Melyek azok az Ön számára fontos dolgok, amelyek „nem fértek bele” terveibe? 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Mi volt ezek következménye?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515F6E9-D380-46B4-B37F-8E23F2E3C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340061"/>
            <a:ext cx="4567724" cy="304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fontos számomra:</a:t>
            </a:r>
          </a:p>
        </p:txBody>
      </p:sp>
      <p:sp>
        <p:nvSpPr>
          <p:cNvPr id="4" name="Téglalap 3"/>
          <p:cNvSpPr/>
          <p:nvPr/>
        </p:nvSpPr>
        <p:spPr>
          <a:xfrm>
            <a:off x="1613980" y="1628800"/>
            <a:ext cx="7524750" cy="655564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hu-HU" b="1" i="1" dirty="0"/>
              <a:t>1. Anyagi biztonság</a:t>
            </a:r>
          </a:p>
          <a:p>
            <a:r>
              <a:rPr lang="hu-HU" b="1" i="1" dirty="0"/>
              <a:t>2. Egészség, erőnlét</a:t>
            </a:r>
          </a:p>
          <a:p>
            <a:r>
              <a:rPr lang="hu-HU" b="1" i="1" dirty="0"/>
              <a:t>3. Család</a:t>
            </a:r>
          </a:p>
          <a:p>
            <a:r>
              <a:rPr lang="hu-HU" b="1" i="1" dirty="0"/>
              <a:t>4. Lelkiség/vallás</a:t>
            </a:r>
          </a:p>
          <a:p>
            <a:r>
              <a:rPr lang="hu-HU" b="1" i="1" dirty="0"/>
              <a:t>5. A jól elvégzett munka öröme, a teljesítmény érzése</a:t>
            </a:r>
          </a:p>
          <a:p>
            <a:r>
              <a:rPr lang="hu-HU" b="1" i="1" dirty="0"/>
              <a:t>6. Becsületesség önmagunkkal és másokkal</a:t>
            </a:r>
          </a:p>
          <a:p>
            <a:r>
              <a:rPr lang="hu-HU" b="1" i="1" dirty="0"/>
              <a:t>7. Munkahelyi elégedettség</a:t>
            </a:r>
          </a:p>
          <a:p>
            <a:r>
              <a:rPr lang="hu-HU" b="1" i="1" dirty="0"/>
              <a:t>8. Mások szeretete/szolgálat</a:t>
            </a:r>
          </a:p>
          <a:p>
            <a:r>
              <a:rPr lang="hu-HU" b="1" i="1" dirty="0"/>
              <a:t>9. Tanulás, önképzés</a:t>
            </a:r>
          </a:p>
          <a:p>
            <a:r>
              <a:rPr lang="hu-HU" b="1" i="1" dirty="0"/>
              <a:t>10. Önmagunk tisztelete</a:t>
            </a:r>
          </a:p>
          <a:p>
            <a:r>
              <a:rPr lang="hu-HU" b="1" i="1" dirty="0"/>
              <a:t>11. Felelősségvállalás</a:t>
            </a:r>
          </a:p>
          <a:p>
            <a:r>
              <a:rPr lang="hu-HU" b="1" i="1" dirty="0"/>
              <a:t>12. Vezetői kiállás</a:t>
            </a:r>
          </a:p>
          <a:p>
            <a:r>
              <a:rPr lang="hu-HU" b="1" i="1" dirty="0"/>
              <a:t>13. Belső harmónia</a:t>
            </a:r>
          </a:p>
          <a:p>
            <a:r>
              <a:rPr lang="hu-HU" b="1" i="1" dirty="0"/>
              <a:t>14. Függetlenség</a:t>
            </a:r>
          </a:p>
          <a:p>
            <a:endParaRPr lang="hu-HU" b="1" i="1" dirty="0"/>
          </a:p>
          <a:p>
            <a:endParaRPr lang="hu-HU" b="1" i="1" dirty="0"/>
          </a:p>
          <a:p>
            <a:endParaRPr lang="hu-HU" b="1" i="1" dirty="0"/>
          </a:p>
          <a:p>
            <a:endParaRPr lang="hu-HU" b="1" i="1" dirty="0"/>
          </a:p>
          <a:p>
            <a:endParaRPr lang="hu-HU" b="1" i="1" dirty="0"/>
          </a:p>
          <a:p>
            <a:endParaRPr lang="hu-HU" b="1" i="1" dirty="0"/>
          </a:p>
          <a:p>
            <a:endParaRPr lang="hu-HU" b="1" i="1" dirty="0"/>
          </a:p>
          <a:p>
            <a:r>
              <a:rPr lang="hu-HU" b="1" i="1" dirty="0"/>
              <a:t>15. Intelligencia és bölcsesség</a:t>
            </a:r>
          </a:p>
          <a:p>
            <a:r>
              <a:rPr lang="hu-HU" b="1" i="1" dirty="0"/>
              <a:t>16. Megértés</a:t>
            </a:r>
          </a:p>
          <a:p>
            <a:r>
              <a:rPr lang="hu-HU" b="1" i="1" dirty="0"/>
              <a:t>17. Az élet minősége</a:t>
            </a:r>
          </a:p>
          <a:p>
            <a:r>
              <a:rPr lang="hu-HU" b="1" i="1" dirty="0"/>
              <a:t>18. Boldogság/pozitív beállítottság</a:t>
            </a:r>
          </a:p>
          <a:p>
            <a:r>
              <a:rPr lang="hu-HU" b="1" i="1" dirty="0"/>
              <a:t>19. Öröm, élvezet</a:t>
            </a:r>
          </a:p>
          <a:p>
            <a:r>
              <a:rPr lang="hu-HU" b="1" i="1" dirty="0"/>
              <a:t>20. Önuralom</a:t>
            </a:r>
          </a:p>
          <a:p>
            <a:r>
              <a:rPr lang="hu-HU" b="1" i="1" dirty="0"/>
              <a:t>21. Ambíció</a:t>
            </a:r>
          </a:p>
          <a:p>
            <a:r>
              <a:rPr lang="hu-HU" b="1" i="1" dirty="0"/>
              <a:t>22. Képesnek lenni dolgokra</a:t>
            </a:r>
          </a:p>
          <a:p>
            <a:r>
              <a:rPr lang="hu-HU" b="1" i="1" dirty="0"/>
              <a:t>23. Képzelet és alkotóerő</a:t>
            </a:r>
          </a:p>
          <a:p>
            <a:r>
              <a:rPr lang="hu-HU" b="1" i="1" dirty="0"/>
              <a:t>24. Megbocsátás</a:t>
            </a:r>
          </a:p>
          <a:p>
            <a:r>
              <a:rPr lang="hu-HU" b="1" i="1" dirty="0"/>
              <a:t>25. Nagylelkűség</a:t>
            </a:r>
          </a:p>
          <a:p>
            <a:r>
              <a:rPr lang="hu-HU" b="1" i="1" dirty="0"/>
              <a:t>26. Egyenlőség</a:t>
            </a:r>
          </a:p>
          <a:p>
            <a:r>
              <a:rPr lang="hu-HU" b="1" i="1" dirty="0"/>
              <a:t>27. Barátság</a:t>
            </a:r>
          </a:p>
          <a:p>
            <a:r>
              <a:rPr lang="hu-HU" b="1" i="1" dirty="0"/>
              <a:t>28. Szépség</a:t>
            </a:r>
          </a:p>
          <a:p>
            <a:r>
              <a:rPr lang="hu-HU" b="1" i="1" dirty="0"/>
              <a:t>29. Bátorság</a:t>
            </a:r>
          </a:p>
        </p:txBody>
      </p:sp>
    </p:spTree>
    <p:extLst>
      <p:ext uri="{BB962C8B-B14F-4D97-AF65-F5344CB8AC3E}">
        <p14:creationId xmlns:p14="http://schemas.microsoft.com/office/powerpoint/2010/main" val="36020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27F7CD-04D3-4869-BE1A-098AB854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764704"/>
            <a:ext cx="7524750" cy="649288"/>
          </a:xfrm>
        </p:spPr>
        <p:txBody>
          <a:bodyPr/>
          <a:lstStyle/>
          <a:p>
            <a:r>
              <a:rPr lang="hu-HU" dirty="0"/>
              <a:t>Céljaink kitűzése: mit szeretnénk elérni?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5BD16B0-6963-43C9-B3B0-98E06D9421C5}"/>
              </a:ext>
            </a:extLst>
          </p:cNvPr>
          <p:cNvSpPr txBox="1"/>
          <p:nvPr/>
        </p:nvSpPr>
        <p:spPr>
          <a:xfrm>
            <a:off x="1619250" y="1919989"/>
            <a:ext cx="75247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i="1" dirty="0"/>
              <a:t>Az értékekből kiindulva, tisztáznunk kell magunk előtt, </a:t>
            </a:r>
            <a:r>
              <a:rPr lang="hu-HU" sz="2000" b="1" i="1" dirty="0">
                <a:solidFill>
                  <a:srgbClr val="FF0000"/>
                </a:solidFill>
              </a:rPr>
              <a:t>milyen céljaink, vágyaink vannak az életben</a:t>
            </a:r>
            <a:r>
              <a:rPr lang="hu-HU" sz="2000" b="1" i="1" dirty="0"/>
              <a:t>. </a:t>
            </a:r>
            <a:r>
              <a:rPr lang="hu-HU" sz="2000" b="1" i="1" dirty="0">
                <a:solidFill>
                  <a:srgbClr val="FF0000"/>
                </a:solidFill>
              </a:rPr>
              <a:t>Mindenekelőtt érdemes megfogalmazni az életcélunkat / személyes küldetésünket. </a:t>
            </a:r>
            <a:r>
              <a:rPr lang="hu-HU" sz="2000" b="1" i="1" dirty="0"/>
              <a:t>Ezt a műveletet szerencsésnek tűnik a lehetséges </a:t>
            </a:r>
            <a:r>
              <a:rPr lang="hu-HU" sz="2000" b="1" i="1" dirty="0">
                <a:solidFill>
                  <a:srgbClr val="FF0000"/>
                </a:solidFill>
              </a:rPr>
              <a:t>szerepeinkkel</a:t>
            </a:r>
            <a:r>
              <a:rPr lang="hu-HU" sz="2000" b="1" i="1" dirty="0"/>
              <a:t> összefüggésben elvégezni. Vegyük először sorra szerepeinket, majd fogalmazzuk meg életcélunkat.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FCA119F-D150-4B61-A781-514F84176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166758"/>
            <a:ext cx="2898137" cy="224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9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372" y="2564904"/>
            <a:ext cx="4293096" cy="429309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Megfelelő célok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691680" y="12687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hu-HU" sz="24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Konkrétság</a:t>
            </a:r>
          </a:p>
          <a:p>
            <a:pPr marL="342900" indent="-342900">
              <a:buBlip>
                <a:blip r:embed="rId3"/>
              </a:buBlip>
            </a:pPr>
            <a:r>
              <a:rPr lang="hu-HU" sz="24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Mérhetőség</a:t>
            </a:r>
          </a:p>
          <a:p>
            <a:pPr marL="342900" indent="-342900">
              <a:buBlip>
                <a:blip r:embed="rId3"/>
              </a:buBlip>
            </a:pPr>
            <a:r>
              <a:rPr lang="hu-HU" sz="24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Cselekvésorientált</a:t>
            </a:r>
          </a:p>
          <a:p>
            <a:pPr marL="342900" indent="-342900">
              <a:buBlip>
                <a:blip r:embed="rId3"/>
              </a:buBlip>
            </a:pPr>
            <a:r>
              <a:rPr lang="hu-HU" sz="24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Realitás</a:t>
            </a:r>
          </a:p>
          <a:p>
            <a:pPr marL="342900" indent="-342900">
              <a:buBlip>
                <a:blip r:embed="rId3"/>
              </a:buBlip>
            </a:pPr>
            <a:r>
              <a:rPr lang="hu-HU" sz="24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Jó időzítés</a:t>
            </a:r>
          </a:p>
        </p:txBody>
      </p:sp>
    </p:spTree>
    <p:extLst>
      <p:ext uri="{BB962C8B-B14F-4D97-AF65-F5344CB8AC3E}">
        <p14:creationId xmlns:p14="http://schemas.microsoft.com/office/powerpoint/2010/main" val="4080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céljaim lehetnek?</a:t>
            </a:r>
          </a:p>
        </p:txBody>
      </p:sp>
      <p:sp>
        <p:nvSpPr>
          <p:cNvPr id="3" name="Téglalap 2"/>
          <p:cNvSpPr/>
          <p:nvPr/>
        </p:nvSpPr>
        <p:spPr>
          <a:xfrm>
            <a:off x="1627148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b="1" i="1" dirty="0"/>
              <a:t>Egészség, fizikai erőnlét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Család/Intim társ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Spirituális/Humanitárius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Anyagi, pénzügyi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Vállalat/Karrier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Vállalat/Stratégia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Közösség/Politika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Tanulás/Önfejlesztés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587" y="3789040"/>
            <a:ext cx="4945775" cy="2777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31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1503" y="692696"/>
            <a:ext cx="7524750" cy="649288"/>
          </a:xfrm>
        </p:spPr>
        <p:txBody>
          <a:bodyPr/>
          <a:lstStyle/>
          <a:p>
            <a:r>
              <a:rPr lang="hu-HU" dirty="0"/>
              <a:t>Melyek életem legfontosabb céljai?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017340"/>
            <a:ext cx="2381250" cy="2905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6806741" y="395472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Benjamin Franklin (1706-1790)</a:t>
            </a:r>
          </a:p>
        </p:txBody>
      </p:sp>
      <p:sp>
        <p:nvSpPr>
          <p:cNvPr id="5" name="Téglalap 4"/>
          <p:cNvSpPr/>
          <p:nvPr/>
        </p:nvSpPr>
        <p:spPr>
          <a:xfrm>
            <a:off x="1648300" y="18448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Mértékletesség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Hallgatás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Rend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Határozottság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Takarékosság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Szorgalom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Őszinteség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Igazságosság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Arányérzék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Tisztaság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Nyugalom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Önmegtartóztatás </a:t>
            </a:r>
          </a:p>
          <a:p>
            <a:pPr marL="342900" indent="-342900">
              <a:buFont typeface="+mj-lt"/>
              <a:buAutoNum type="arabicPeriod"/>
            </a:pPr>
            <a:endParaRPr lang="hu-HU" sz="1600" b="1" i="1" dirty="0">
              <a:solidFill>
                <a:srgbClr val="195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Alázat</a:t>
            </a:r>
          </a:p>
        </p:txBody>
      </p:sp>
    </p:spTree>
    <p:extLst>
      <p:ext uri="{BB962C8B-B14F-4D97-AF65-F5344CB8AC3E}">
        <p14:creationId xmlns:p14="http://schemas.microsoft.com/office/powerpoint/2010/main" val="24542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1A989F-4FF5-4683-BF9A-DF10E0BF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803552"/>
            <a:ext cx="7524750" cy="649288"/>
          </a:xfrm>
        </p:spPr>
        <p:txBody>
          <a:bodyPr/>
          <a:lstStyle/>
          <a:p>
            <a:r>
              <a:rPr lang="hu-HU" dirty="0"/>
              <a:t>A hosszú, közép-, és rövid távú célok „okos” megfogalmazása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DDC7F19-C8ED-477F-B4BE-9A8C344BA932}"/>
              </a:ext>
            </a:extLst>
          </p:cNvPr>
          <p:cNvSpPr txBox="1"/>
          <p:nvPr/>
        </p:nvSpPr>
        <p:spPr>
          <a:xfrm>
            <a:off x="1619250" y="1988840"/>
            <a:ext cx="75247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Lehetőség szerint ne egyenként, hanem együtt határozzuk meg céljainkat, így nagyobb a valószínűsége, hogy egymással összeegyeztethetőek (nem pedig egymásnak ellentmondóak) lesznek.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Ügyeljünk arra, hogy céljainkat egyértelműen, realisztikusan és elérhetően fogalmazzuk meg.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Az elérni kívánt állapotot és az eredmény paramétereit pontosan határozzuk meg.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Szabjuk meg az időkeretet a cél elérésére.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Olyan célokat határozzunk meg, amelyek pozitív, kellemes érzéssel töltenek el, és amelyeket rögtön cselekvési tervvé alakíthatunk át. </a:t>
            </a:r>
          </a:p>
        </p:txBody>
      </p:sp>
    </p:spTree>
    <p:extLst>
      <p:ext uri="{BB962C8B-B14F-4D97-AF65-F5344CB8AC3E}">
        <p14:creationId xmlns:p14="http://schemas.microsoft.com/office/powerpoint/2010/main" val="10081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Örkény István (1912-1979)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340768"/>
            <a:ext cx="3593041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516">
        <p14:prism isContent="1"/>
      </p:transition>
    </mc:Choice>
    <mc:Fallback xmlns="">
      <p:transition spd="slow" advTm="403516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3A0856-BBC8-4CAA-832F-7F0E1752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prioritások felállítása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5CC291F-B4C0-4160-A640-79815EC3E622}"/>
              </a:ext>
            </a:extLst>
          </p:cNvPr>
          <p:cNvSpPr txBox="1"/>
          <p:nvPr/>
        </p:nvSpPr>
        <p:spPr>
          <a:xfrm>
            <a:off x="1619250" y="1412776"/>
            <a:ext cx="7524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i="1" dirty="0">
                <a:solidFill>
                  <a:srgbClr val="FF0000"/>
                </a:solidFill>
              </a:rPr>
              <a:t>Általában túl sok időt fordítunk mellékes  tevékenységekre, melyek kihatása a siker szempontjából alig minimális. </a:t>
            </a:r>
            <a:r>
              <a:rPr lang="hu-HU" b="1" i="1" dirty="0"/>
              <a:t>Mindenekelőtt próbáljuk meghatározni, melyek azok a – </a:t>
            </a:r>
            <a:r>
              <a:rPr lang="hu-HU" b="1" i="1" dirty="0">
                <a:solidFill>
                  <a:srgbClr val="FF0000"/>
                </a:solidFill>
              </a:rPr>
              <a:t>céljaink elérése szempontjából legfontosabbnak ítélt,</a:t>
            </a:r>
            <a:r>
              <a:rPr lang="hu-HU" b="1" i="1" dirty="0"/>
              <a:t> de nem feltétlen sürgős – feladatok, amelyekre mindenképp időt kell majd fordítanunk, mert a céljaink elérése szempontjából kulcsfontosságúak.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33702A6-B99D-4BC3-A698-AC50B469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37" y="3167102"/>
            <a:ext cx="2105025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C7F7A4F-618E-44EF-8906-CD519AA07A27}"/>
              </a:ext>
            </a:extLst>
          </p:cNvPr>
          <p:cNvSpPr txBox="1"/>
          <p:nvPr/>
        </p:nvSpPr>
        <p:spPr>
          <a:xfrm>
            <a:off x="6660232" y="6197084"/>
            <a:ext cx="2276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i="1" dirty="0" err="1"/>
              <a:t>Vilfredo</a:t>
            </a:r>
            <a:r>
              <a:rPr lang="hu-HU" b="1" i="1" dirty="0"/>
              <a:t> </a:t>
            </a:r>
            <a:r>
              <a:rPr lang="hu-HU" b="1" i="1" dirty="0" err="1"/>
              <a:t>Pareto</a:t>
            </a:r>
            <a:endParaRPr lang="hu-HU" b="1" i="1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E3A8AF9-809C-42CC-ABFB-C4680FFF269A}"/>
              </a:ext>
            </a:extLst>
          </p:cNvPr>
          <p:cNvSpPr txBox="1"/>
          <p:nvPr/>
        </p:nvSpPr>
        <p:spPr>
          <a:xfrm>
            <a:off x="3662299" y="4328224"/>
            <a:ext cx="2276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i="1" dirty="0" err="1">
                <a:solidFill>
                  <a:srgbClr val="FF0000"/>
                </a:solidFill>
              </a:rPr>
              <a:t>Pareto</a:t>
            </a:r>
            <a:r>
              <a:rPr lang="hu-HU" sz="2800" b="1" i="1" dirty="0">
                <a:solidFill>
                  <a:srgbClr val="FF0000"/>
                </a:solidFill>
              </a:rPr>
              <a:t>-elv</a:t>
            </a:r>
          </a:p>
        </p:txBody>
      </p:sp>
    </p:spTree>
    <p:extLst>
      <p:ext uri="{BB962C8B-B14F-4D97-AF65-F5344CB8AC3E}">
        <p14:creationId xmlns:p14="http://schemas.microsoft.com/office/powerpoint/2010/main" val="29211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BD0B90-F970-41E3-B305-649863AB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Pareto</a:t>
            </a:r>
            <a:r>
              <a:rPr lang="hu-HU" dirty="0"/>
              <a:t>-elv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DDCF3A8-2AE2-49D4-BD96-437819A0D1EB}"/>
              </a:ext>
            </a:extLst>
          </p:cNvPr>
          <p:cNvSpPr txBox="1"/>
          <p:nvPr/>
        </p:nvSpPr>
        <p:spPr>
          <a:xfrm>
            <a:off x="1619250" y="1365991"/>
            <a:ext cx="75247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a megbeszélések idejének 20 százalékában hozzák meg a döntések 80 %-át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a vevők 20%-a termeli az árbevétel 80%-át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/>
              <a:t>termékek vagy szolgáltatások húsz százaléka hozza a profit nyolcvan százalékát,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>
                <a:solidFill>
                  <a:srgbClr val="FF0000"/>
                </a:solidFill>
              </a:rPr>
              <a:t>időnk csupán 20%-</a:t>
            </a:r>
            <a:r>
              <a:rPr lang="hu-HU" b="1" i="1" dirty="0" err="1">
                <a:solidFill>
                  <a:srgbClr val="FF0000"/>
                </a:solidFill>
              </a:rPr>
              <a:t>ában</a:t>
            </a:r>
            <a:r>
              <a:rPr lang="hu-HU" b="1" i="1" dirty="0">
                <a:solidFill>
                  <a:srgbClr val="FF0000"/>
                </a:solidFill>
              </a:rPr>
              <a:t> érjük el eredményeink 80%-át, az idő fennmaradó 80%-</a:t>
            </a:r>
            <a:r>
              <a:rPr lang="hu-HU" b="1" i="1" dirty="0" err="1">
                <a:solidFill>
                  <a:srgbClr val="FF0000"/>
                </a:solidFill>
              </a:rPr>
              <a:t>ában</a:t>
            </a:r>
            <a:r>
              <a:rPr lang="hu-HU" b="1" i="1" dirty="0">
                <a:solidFill>
                  <a:srgbClr val="FF0000"/>
                </a:solidFill>
              </a:rPr>
              <a:t> már csak az eredmény 20%-át hozzuk, valamint,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b="1" i="1" dirty="0">
                <a:solidFill>
                  <a:srgbClr val="FF0000"/>
                </a:solidFill>
              </a:rPr>
              <a:t>az általunk végzett tevékenységek húsz százalékából teremtjük értékeink nyolcvan százalékát.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CAD68F9-22B1-4C76-9662-BBFCE5C0E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236224"/>
            <a:ext cx="3995936" cy="21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B15D0E-C415-48F4-B345-24D2D168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692696"/>
            <a:ext cx="7524750" cy="649288"/>
          </a:xfrm>
        </p:spPr>
        <p:txBody>
          <a:bodyPr/>
          <a:lstStyle/>
          <a:p>
            <a:r>
              <a:rPr lang="hu-HU" dirty="0"/>
              <a:t>A prioritások felállítása azt jelenti, hogy: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0D5C24B-DBAF-4BD7-8155-DDE98F34938A}"/>
              </a:ext>
            </a:extLst>
          </p:cNvPr>
          <p:cNvSpPr txBox="1"/>
          <p:nvPr/>
        </p:nvSpPr>
        <p:spPr>
          <a:xfrm>
            <a:off x="1619250" y="1772816"/>
            <a:ext cx="75247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hu-HU" sz="2000" b="1" i="1" dirty="0"/>
              <a:t>eldöntjük, mely feladataink elsőrangúak, melyek másodrangúak, és melyek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sz="2000" b="1" i="1" dirty="0"/>
              <a:t>a nem kifejezetten </a:t>
            </a:r>
            <a:r>
              <a:rPr lang="hu-HU" sz="2000" b="1" i="1" dirty="0" err="1"/>
              <a:t>fontosak</a:t>
            </a:r>
            <a:r>
              <a:rPr lang="hu-HU" sz="2000" b="1" i="1" dirty="0"/>
              <a:t>,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sz="2000" b="1" i="1" dirty="0"/>
              <a:t>a legmagasabb prioritású feladatok elintézéséhez azonnal hozzá is kezdünk, és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hu-HU" sz="2000" b="1" i="1" dirty="0"/>
              <a:t>mindig csak az adott feladattal foglalkozunk.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3805F3-BE7C-49E4-B6CF-339B7C94F6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163940"/>
            <a:ext cx="5004048" cy="30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28ACDC-5AE2-45B6-BC0E-9121B88F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Így elkerülhetjük, hogy: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83A9020-020B-4E77-9E5D-4088050202AA}"/>
              </a:ext>
            </a:extLst>
          </p:cNvPr>
          <p:cNvSpPr txBox="1"/>
          <p:nvPr/>
        </p:nvSpPr>
        <p:spPr>
          <a:xfrm>
            <a:off x="1547664" y="1700808"/>
            <a:ext cx="74523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hu-HU" sz="2400" b="1" i="1" dirty="0"/>
              <a:t>egyszerre túl sok dologgal foglalkozzunk, és ezért </a:t>
            </a:r>
          </a:p>
          <a:p>
            <a:pPr marL="342900" indent="-342900">
              <a:buBlip>
                <a:blip r:embed="rId2"/>
              </a:buBlip>
            </a:pPr>
            <a:r>
              <a:rPr lang="hu-HU" sz="2400" b="1" i="1" dirty="0"/>
              <a:t>elveszítsük a fonalat („azt sem tudom, hol áll a fejem”…), és hogy </a:t>
            </a:r>
          </a:p>
          <a:p>
            <a:pPr marL="342900" indent="-342900">
              <a:buBlip>
                <a:blip r:embed="rId2"/>
              </a:buBlip>
            </a:pPr>
            <a:r>
              <a:rPr lang="hu-HU" sz="2400" b="1" i="1" dirty="0"/>
              <a:t>megfeledkezzünk a valóban fontos feladatokról.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FE13408-C78F-4D81-A608-5F67C29B83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227274"/>
            <a:ext cx="4297660" cy="21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929" y="3933057"/>
            <a:ext cx="5186071" cy="292494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250" y="764704"/>
            <a:ext cx="7524750" cy="649288"/>
          </a:xfrm>
        </p:spPr>
        <p:txBody>
          <a:bodyPr/>
          <a:lstStyle/>
          <a:p>
            <a:r>
              <a:rPr lang="hu-HU" dirty="0"/>
              <a:t>Összhang az értékek és a feladatok között</a:t>
            </a:r>
          </a:p>
        </p:txBody>
      </p:sp>
      <p:sp>
        <p:nvSpPr>
          <p:cNvPr id="3" name="Téglalap 2"/>
          <p:cNvSpPr/>
          <p:nvPr/>
        </p:nvSpPr>
        <p:spPr>
          <a:xfrm>
            <a:off x="1619250" y="1772816"/>
            <a:ext cx="7417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hu-HU" b="1" i="1" dirty="0"/>
              <a:t>Mi e tevékenység hosszú távú hozama?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Ki számára és mikor kell elvégezni a feladatot?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Mit delegálhatok és kinek?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Ez a feladat fontosabb, mint az a másik?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Mi történik, ha várok az elvégzésével?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Figyelembe vettem, hogy időt kell szánnom önmagamra és a családomra?</a:t>
            </a:r>
          </a:p>
          <a:p>
            <a:pPr marL="285750" indent="-285750">
              <a:buBlip>
                <a:blip r:embed="rId3"/>
              </a:buBlip>
            </a:pPr>
            <a:r>
              <a:rPr lang="hu-HU" b="1" i="1" dirty="0"/>
              <a:t>Van olyan a feladataim között, amely nincs összhangban az értékeimmel?</a:t>
            </a:r>
          </a:p>
        </p:txBody>
      </p:sp>
    </p:spTree>
    <p:extLst>
      <p:ext uri="{BB962C8B-B14F-4D97-AF65-F5344CB8AC3E}">
        <p14:creationId xmlns:p14="http://schemas.microsoft.com/office/powerpoint/2010/main" val="9717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tanácsok a tervezéshez I. </a:t>
            </a:r>
          </a:p>
        </p:txBody>
      </p:sp>
      <p:sp>
        <p:nvSpPr>
          <p:cNvPr id="3" name="Téglalap 2"/>
          <p:cNvSpPr/>
          <p:nvPr/>
        </p:nvSpPr>
        <p:spPr>
          <a:xfrm>
            <a:off x="1653483" y="1268760"/>
            <a:ext cx="7417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b="1" i="1" dirty="0"/>
              <a:t>Külső , belső nyugalom a tervezéshez.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A hosszú távú célok átgondolása.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Összhang a tervek és a rendelkezésre álló idő között.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A feladatok legyenek konkrétak.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Mindig közbe jöhet valami (A, B, C…. terv).</a:t>
            </a:r>
          </a:p>
          <a:p>
            <a:pPr marL="285750" indent="-285750">
              <a:buBlip>
                <a:blip r:embed="rId2"/>
              </a:buBlip>
            </a:pPr>
            <a:r>
              <a:rPr lang="hu-HU" b="1" i="1" dirty="0"/>
              <a:t>Rangsorolás.</a:t>
            </a:r>
          </a:p>
          <a:p>
            <a:pPr marL="285750" indent="-285750">
              <a:buBlip>
                <a:blip r:embed="rId2"/>
              </a:buBlip>
            </a:pPr>
            <a:endParaRPr lang="hu-HU" b="1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421" y="3300085"/>
            <a:ext cx="7023757" cy="36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tanácsok a tervezéshez II.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" b="97308" l="50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462" y="2927621"/>
            <a:ext cx="1449371" cy="144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8" b="98462" l="2231" r="96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1" y="992925"/>
            <a:ext cx="1440582" cy="144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802" y="4725144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3059832" y="1456357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rendkívül fontosak, és mindenképpen elvégzendők</a:t>
            </a:r>
          </a:p>
        </p:txBody>
      </p:sp>
      <p:sp>
        <p:nvSpPr>
          <p:cNvPr id="8" name="Téglalap 7"/>
          <p:cNvSpPr/>
          <p:nvPr/>
        </p:nvSpPr>
        <p:spPr>
          <a:xfrm>
            <a:off x="3059832" y="34676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/>
              <a:t>fontos feladatok </a:t>
            </a:r>
          </a:p>
        </p:txBody>
      </p:sp>
      <p:sp>
        <p:nvSpPr>
          <p:cNvPr id="9" name="Téglalap 8"/>
          <p:cNvSpPr/>
          <p:nvPr/>
        </p:nvSpPr>
        <p:spPr>
          <a:xfrm>
            <a:off x="3059832" y="5294257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>
                <a:latin typeface="Arial" panose="020B0604020202020204" pitchFamily="34" charset="0"/>
                <a:ea typeface="Arial" panose="020B0604020202020204" pitchFamily="34" charset="0"/>
              </a:rPr>
              <a:t>nem fontos feladatok</a:t>
            </a:r>
            <a:endParaRPr lang="hu-HU" b="1" i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31" b="94608" l="3922" r="96732">
                        <a14:foregroundMark x1="9477" y1="20833" x2="9477" y2="20833"/>
                        <a14:foregroundMark x1="31046" y1="21814" x2="31046" y2="21814"/>
                        <a14:foregroundMark x1="49837" y1="24020" x2="49837" y2="24020"/>
                        <a14:foregroundMark x1="68954" y1="22059" x2="68954" y2="22059"/>
                        <a14:foregroundMark x1="88889" y1="26471" x2="88889" y2="26471"/>
                        <a14:foregroundMark x1="15033" y1="71324" x2="15033" y2="71324"/>
                        <a14:foregroundMark x1="31863" y1="62745" x2="31863" y2="62745"/>
                        <a14:foregroundMark x1="50000" y1="60539" x2="50000" y2="60539"/>
                        <a14:foregroundMark x1="65523" y1="60049" x2="65523" y2="60049"/>
                        <a14:backgroundMark x1="88072" y1="58824" x2="88072" y2="58824"/>
                        <a14:backgroundMark x1="94118" y1="63725" x2="94118" y2="63725"/>
                        <a14:backgroundMark x1="91176" y1="66912" x2="91176" y2="66912"/>
                        <a14:backgroundMark x1="90850" y1="70098" x2="90850" y2="70098"/>
                        <a14:backgroundMark x1="89216" y1="71569" x2="89216" y2="71569"/>
                        <a14:backgroundMark x1="88072" y1="72549" x2="88072" y2="72549"/>
                        <a14:backgroundMark x1="66340" y1="25980" x2="66340" y2="25980"/>
                        <a14:backgroundMark x1="49346" y1="64461" x2="49346" y2="64461"/>
                        <a14:backgroundMark x1="49837" y1="74755" x2="49837" y2="74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5149">
            <a:off x="5501617" y="2657915"/>
            <a:ext cx="3454710" cy="230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943" y="1748408"/>
            <a:ext cx="4191000" cy="4191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tanácsok a tervezéshez III.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1988840"/>
            <a:ext cx="3208249" cy="395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3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Hova rögzítsem?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708920"/>
            <a:ext cx="2946258" cy="196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28800"/>
            <a:ext cx="3418282" cy="455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3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hu-HU" altLang="hu-HU" sz="3200">
                <a:effectLst/>
              </a:rPr>
              <a:t>Hogyan álljunk ellen a kísértésnek?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557338"/>
            <a:ext cx="7451725" cy="1150937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dirty="0">
                <a:solidFill>
                  <a:srgbClr val="FF0000"/>
                </a:solidFill>
                <a:effectLst/>
              </a:rPr>
              <a:t>Önfegyelem</a:t>
            </a:r>
            <a:r>
              <a:rPr lang="hu-HU" altLang="hu-HU" dirty="0">
                <a:effectLst/>
              </a:rPr>
              <a:t>: ígérünk és ígéreteinket betartjuk.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140075"/>
            <a:ext cx="5076056" cy="338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3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181A04-91D9-4B34-9FBB-10F581A9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időgazdálkodás lényege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10D3139-7C05-42D2-9B44-4CF83C9C2F1D}"/>
              </a:ext>
            </a:extLst>
          </p:cNvPr>
          <p:cNvSpPr/>
          <p:nvPr/>
        </p:nvSpPr>
        <p:spPr>
          <a:xfrm>
            <a:off x="1607998" y="1340768"/>
            <a:ext cx="75247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Az időgazdálkodási technikák használata és a hatékonyság növelése nem egy önmagáért való dolog. A produktivitás nem a világ közepe, ellenben segít, hogy több időt töltsünk azokkal az emberekkel és tevékenységekkel, amelyek a világ közepét jelentik nekünk.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7AD222E-A54A-4750-B87D-CE1424CD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2" y="3429001"/>
            <a:ext cx="45258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30">
        <p14:prism isContent="1"/>
      </p:transition>
    </mc:Choice>
    <mc:Fallback xmlns="">
      <p:transition spd="slow" advTm="7593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Merjünk nemet mondani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73" y="2204864"/>
            <a:ext cx="6088411" cy="40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7B426583-48CB-43FB-922D-8FCEF882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73" y="1125538"/>
            <a:ext cx="4572000" cy="3429000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8599C142-BC87-401A-9119-BBEE802D47BC}"/>
              </a:ext>
            </a:extLst>
          </p:cNvPr>
          <p:cNvSpPr txBox="1">
            <a:spLocks/>
          </p:cNvSpPr>
          <p:nvPr/>
        </p:nvSpPr>
        <p:spPr>
          <a:xfrm>
            <a:off x="1619250" y="476250"/>
            <a:ext cx="752475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4" charset="-128"/>
              </a:defRPr>
            </a:lvl9pPr>
          </a:lstStyle>
          <a:p>
            <a:r>
              <a:rPr lang="hu-HU" kern="0" dirty="0">
                <a:solidFill>
                  <a:schemeClr val="tx1"/>
                </a:solidFill>
              </a:rPr>
              <a:t>2 perces szabály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7CD08F-E7A1-4960-A22C-81A3821E2F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1556" l="9390" r="89437">
                        <a14:foregroundMark x1="38967" y1="7333" x2="38967" y2="7333"/>
                        <a14:foregroundMark x1="45305" y1="3111" x2="45540" y2="2222"/>
                        <a14:foregroundMark x1="43427" y1="91556" x2="43427" y2="91556"/>
                        <a14:foregroundMark x1="89437" y1="54667" x2="89437" y2="54667"/>
                        <a14:foregroundMark x1="53286" y1="62889" x2="53286" y2="6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95" y="503307"/>
            <a:ext cx="1278982" cy="135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53CD76D9-D501-46A2-B65D-8B5A1774E1E8}"/>
              </a:ext>
            </a:extLst>
          </p:cNvPr>
          <p:cNvSpPr/>
          <p:nvPr/>
        </p:nvSpPr>
        <p:spPr>
          <a:xfrm>
            <a:off x="1797108" y="4542106"/>
            <a:ext cx="3422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Ha valamit meg tudsz csinálni </a:t>
            </a: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két perc alatt</a:t>
            </a: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akkor </a:t>
            </a: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tedd meg azonnal</a:t>
            </a: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E745915-DC52-408C-BE3A-82BF6B502898}"/>
              </a:ext>
            </a:extLst>
          </p:cNvPr>
          <p:cNvSpPr/>
          <p:nvPr/>
        </p:nvSpPr>
        <p:spPr>
          <a:xfrm>
            <a:off x="5449477" y="4554538"/>
            <a:ext cx="3422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Ha nem</a:t>
            </a: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akkor:</a:t>
            </a:r>
          </a:p>
          <a:p>
            <a:pPr marL="342900" indent="-342900" algn="just">
              <a:buSzPct val="145000"/>
              <a:buBlip>
                <a:blip r:embed="rId5"/>
              </a:buBlip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Iktasd be egy későbbi időpontra.</a:t>
            </a:r>
          </a:p>
          <a:p>
            <a:pPr marL="342900" indent="-342900" algn="just">
              <a:buSzPct val="145000"/>
              <a:buBlip>
                <a:blip r:embed="rId5"/>
              </a:buBlip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Delegáld valakinek!</a:t>
            </a:r>
          </a:p>
          <a:p>
            <a:pPr marL="342900" indent="-342900" algn="just">
              <a:buSzPct val="145000"/>
              <a:buBlip>
                <a:blip r:embed="rId5"/>
              </a:buBlip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Ha nem delegálod és nem is iktatod, akkor</a:t>
            </a:r>
          </a:p>
          <a:p>
            <a:pPr algn="just"/>
            <a:endParaRPr lang="hu-HU" sz="2000" b="1" i="1" dirty="0">
              <a:solidFill>
                <a:srgbClr val="195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10E46B7-C012-41D7-94E7-846CA758D9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7" b="99167" l="7337" r="91304">
                        <a14:foregroundMark x1="51087" y1="4167" x2="51087" y2="4167"/>
                        <a14:foregroundMark x1="51087" y1="4167" x2="51087" y2="4167"/>
                        <a14:foregroundMark x1="48641" y1="3167" x2="47826" y2="3167"/>
                        <a14:foregroundMark x1="47011" y1="1333" x2="47011" y2="1333"/>
                        <a14:foregroundMark x1="7337" y1="26667" x2="7337" y2="26667"/>
                        <a14:foregroundMark x1="7337" y1="26667" x2="7337" y2="26667"/>
                        <a14:foregroundMark x1="91304" y1="25500" x2="91304" y2="25500"/>
                        <a14:foregroundMark x1="42935" y1="94833" x2="42935" y2="94833"/>
                        <a14:foregroundMark x1="44022" y1="95333" x2="44565" y2="96000"/>
                        <a14:foregroundMark x1="46196" y1="98667" x2="4646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440" y="6108611"/>
            <a:ext cx="42489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89D210-001B-48E1-B5A5-40704272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Pomodoro</a:t>
            </a:r>
            <a:r>
              <a:rPr lang="hu-HU" dirty="0"/>
              <a:t> módszer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5F27105-9C2C-43FB-A405-3A5DD75E53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7541" l="0" r="96273">
                        <a14:foregroundMark x1="43375" y1="19028" x2="43375" y2="19028"/>
                        <a14:foregroundMark x1="43375" y1="18889" x2="43375" y2="18889"/>
                        <a14:foregroundMark x1="43375" y1="20694" x2="43218" y2="21389"/>
                        <a14:foregroundMark x1="44637" y1="41250" x2="44637" y2="41250"/>
                        <a14:foregroundMark x1="45426" y1="44583" x2="45426" y2="45000"/>
                        <a14:foregroundMark x1="45426" y1="50000" x2="45426" y2="50833"/>
                        <a14:foregroundMark x1="44953" y1="57361" x2="44637" y2="58611"/>
                        <a14:foregroundMark x1="43849" y1="63472" x2="41483" y2="70000"/>
                        <a14:foregroundMark x1="36435" y1="79444" x2="35489" y2="80417"/>
                        <a14:foregroundMark x1="28707" y1="85833" x2="27603" y2="86250"/>
                        <a14:foregroundMark x1="18612" y1="91389" x2="18139" y2="91528"/>
                        <a14:foregroundMark x1="15457" y1="92639" x2="14511" y2="93194"/>
                        <a14:foregroundMark x1="13091" y1="93333" x2="13091" y2="93333"/>
                        <a14:foregroundMark x1="11672" y1="93889" x2="11672" y2="93889"/>
                        <a14:foregroundMark x1="11514" y1="94722" x2="11514" y2="94722"/>
                        <a14:foregroundMark x1="29338" y1="97639" x2="35804" y2="95833"/>
                        <a14:foregroundMark x1="54259" y1="94583" x2="63407" y2="92222"/>
                        <a14:foregroundMark x1="78391" y1="91250" x2="82177" y2="91250"/>
                        <a14:foregroundMark x1="87855" y1="93194" x2="88486" y2="93750"/>
                        <a14:foregroundMark x1="88486" y1="93750" x2="88486" y2="92500"/>
                        <a14:foregroundMark x1="86278" y1="87917" x2="81388" y2="81667"/>
                        <a14:foregroundMark x1="53628" y1="5139" x2="53628" y2="5139"/>
                        <a14:foregroundMark x1="49685" y1="6389" x2="49685" y2="6389"/>
                        <a14:foregroundMark x1="41925" y1="12568" x2="41925" y2="12568"/>
                        <a14:foregroundMark x1="41925" y1="12568" x2="41925" y2="12568"/>
                        <a14:foregroundMark x1="31366" y1="9836" x2="30124" y2="9836"/>
                        <a14:foregroundMark x1="5508" y1="35466" x2="5867" y2="39257"/>
                        <a14:foregroundMark x1="8064" y1="50820" x2="8385" y2="52459"/>
                        <a14:foregroundMark x1="7450" y1="47691" x2="7581" y2="48361"/>
                        <a14:foregroundMark x1="13975" y1="61749" x2="36646" y2="76230"/>
                        <a14:foregroundMark x1="53106" y1="82787" x2="53106" y2="82787"/>
                        <a14:foregroundMark x1="60248" y1="84699" x2="70497" y2="88798"/>
                        <a14:foregroundMark x1="78882" y1="87158" x2="78882" y2="87158"/>
                        <a14:foregroundMark x1="79814" y1="86612" x2="79814" y2="86612"/>
                        <a14:foregroundMark x1="86830" y1="78962" x2="86901" y2="78689"/>
                        <a14:foregroundMark x1="86335" y1="80874" x2="86547" y2="80055"/>
                        <a14:foregroundMark x1="92606" y1="52377" x2="92624" y2="52186"/>
                        <a14:foregroundMark x1="87550" y1="10656" x2="87318" y2="10656"/>
                        <a14:foregroundMark x1="65047" y1="4607" x2="30324" y2="4404"/>
                        <a14:foregroundMark x1="66779" y1="4618" x2="66636" y2="4617"/>
                        <a14:foregroundMark x1="68881" y1="4630" x2="68728" y2="4629"/>
                        <a14:foregroundMark x1="69565" y1="22131" x2="69565" y2="22131"/>
                        <a14:foregroundMark x1="68012" y1="22404" x2="66149" y2="22404"/>
                        <a14:foregroundMark x1="60870" y1="20492" x2="59317" y2="20219"/>
                        <a14:foregroundMark x1="54348" y1="18306" x2="54348" y2="18306"/>
                        <a14:foregroundMark x1="53106" y1="18033" x2="53106" y2="18033"/>
                        <a14:foregroundMark x1="48137" y1="16393" x2="36335" y2="15574"/>
                        <a14:foregroundMark x1="34161" y1="14754" x2="34161" y2="14754"/>
                        <a14:foregroundMark x1="31677" y1="14754" x2="31677" y2="14754"/>
                        <a14:foregroundMark x1="28882" y1="15847" x2="27019" y2="18579"/>
                        <a14:foregroundMark x1="24534" y1="21311" x2="22050" y2="25683"/>
                        <a14:foregroundMark x1="20497" y1="26776" x2="19255" y2="30055"/>
                        <a14:foregroundMark x1="18323" y1="31421" x2="18323" y2="32240"/>
                        <a14:foregroundMark x1="18323" y1="34153" x2="18323" y2="34153"/>
                        <a14:foregroundMark x1="17391" y1="36612" x2="16460" y2="38251"/>
                        <a14:foregroundMark x1="15528" y1="39344" x2="15528" y2="39344"/>
                        <a14:foregroundMark x1="15217" y1="40437" x2="15217" y2="41257"/>
                        <a14:foregroundMark x1="14286" y1="42077" x2="14286" y2="42077"/>
                        <a14:foregroundMark x1="14286" y1="42077" x2="14286" y2="42077"/>
                        <a14:foregroundMark x1="13043" y1="39617" x2="13043" y2="39617"/>
                        <a14:foregroundMark x1="10870" y1="34426" x2="10870" y2="34426"/>
                        <a14:foregroundMark x1="10870" y1="34426" x2="10870" y2="34426"/>
                        <a14:foregroundMark x1="10870" y1="35246" x2="10870" y2="36066"/>
                        <a14:foregroundMark x1="10870" y1="37705" x2="11801" y2="38251"/>
                        <a14:foregroundMark x1="12112" y1="39891" x2="13043" y2="42077"/>
                        <a14:foregroundMark x1="13975" y1="45628" x2="14286" y2="46448"/>
                        <a14:foregroundMark x1="14286" y1="47268" x2="14286" y2="47268"/>
                        <a14:foregroundMark x1="71118" y1="21311" x2="71118" y2="21311"/>
                        <a14:foregroundMark x1="72981" y1="26503" x2="76398" y2="33607"/>
                        <a14:foregroundMark x1="76398" y1="34699" x2="77640" y2="39344"/>
                        <a14:foregroundMark x1="77640" y1="43443" x2="77950" y2="48361"/>
                        <a14:foregroundMark x1="78261" y1="51639" x2="78571" y2="54098"/>
                        <a14:foregroundMark x1="78571" y1="54372" x2="78571" y2="56831"/>
                        <a14:foregroundMark x1="78571" y1="59290" x2="78571" y2="59290"/>
                        <a14:foregroundMark x1="78571" y1="60383" x2="78261" y2="61202"/>
                        <a14:foregroundMark x1="78261" y1="64481" x2="77329" y2="67486"/>
                        <a14:foregroundMark x1="77019" y1="69672" x2="76398" y2="71858"/>
                        <a14:foregroundMark x1="76087" y1="75137" x2="75776" y2="76230"/>
                        <a14:foregroundMark x1="75466" y1="78962" x2="75155" y2="80328"/>
                        <a14:foregroundMark x1="82609" y1="93169" x2="85714" y2="97268"/>
                        <a14:foregroundMark x1="85714" y1="97268" x2="85714" y2="97268"/>
                        <a14:foregroundMark x1="91304" y1="97814" x2="94099" y2="96995"/>
                        <a14:foregroundMark x1="96273" y1="94536" x2="96273" y2="94536"/>
                        <a14:backgroundMark x1="1893" y1="29861" x2="1893" y2="29861"/>
                        <a14:backgroundMark x1="0" y1="56111" x2="0" y2="56111"/>
                        <a14:backgroundMark x1="1262" y1="59167" x2="1262" y2="59167"/>
                        <a14:backgroundMark x1="1577" y1="60278" x2="1577" y2="60278"/>
                        <a14:backgroundMark x1="2366" y1="61806" x2="2366" y2="61806"/>
                        <a14:backgroundMark x1="2681" y1="62083" x2="2681" y2="62083"/>
                        <a14:backgroundMark x1="2997" y1="62083" x2="2997" y2="62083"/>
                        <a14:backgroundMark x1="3470" y1="62083" x2="4259" y2="61806"/>
                        <a14:backgroundMark x1="4574" y1="44306" x2="4574" y2="42778"/>
                        <a14:backgroundMark x1="5047" y1="40694" x2="5592" y2="39640"/>
                        <a14:backgroundMark x1="8044" y1="30417" x2="8044" y2="30417"/>
                        <a14:backgroundMark x1="8044" y1="30417" x2="8044" y2="30417"/>
                        <a14:backgroundMark x1="7729" y1="30694" x2="7571" y2="31944"/>
                        <a14:backgroundMark x1="5836" y1="44306" x2="5836" y2="44306"/>
                        <a14:backgroundMark x1="3106" y1="64481" x2="3106" y2="64481"/>
                        <a14:backgroundMark x1="7764" y1="13661" x2="7764" y2="13661"/>
                        <a14:backgroundMark x1="7764" y1="11202" x2="7764" y2="11202"/>
                        <a14:backgroundMark x1="7764" y1="8470" x2="7764" y2="8470"/>
                        <a14:backgroundMark x1="10559" y1="4645" x2="11801" y2="4098"/>
                        <a14:backgroundMark x1="14286" y1="4098" x2="15839" y2="4098"/>
                        <a14:backgroundMark x1="19255" y1="4645" x2="20497" y2="4918"/>
                        <a14:backgroundMark x1="20497" y1="4918" x2="18944" y2="5464"/>
                        <a14:backgroundMark x1="9317" y1="7923" x2="6522" y2="11202"/>
                        <a14:backgroundMark x1="5280" y1="11749" x2="5280" y2="11749"/>
                        <a14:backgroundMark x1="5280" y1="13115" x2="5280" y2="13115"/>
                        <a14:backgroundMark x1="5280" y1="13115" x2="5280" y2="13115"/>
                        <a14:backgroundMark x1="3416" y1="13934" x2="621" y2="17213"/>
                        <a14:backgroundMark x1="621" y1="17213" x2="621" y2="17213"/>
                        <a14:backgroundMark x1="932" y1="19126" x2="2174" y2="22678"/>
                        <a14:backgroundMark x1="2174" y1="22678" x2="2174" y2="22678"/>
                        <a14:backgroundMark x1="2484" y1="23497" x2="2484" y2="23497"/>
                        <a14:backgroundMark x1="6832" y1="12568" x2="6832" y2="11475"/>
                        <a14:backgroundMark x1="6522" y1="8197" x2="9317" y2="5191"/>
                        <a14:backgroundMark x1="10870" y1="3005" x2="12112" y2="2732"/>
                        <a14:backgroundMark x1="17391" y1="3005" x2="18323" y2="3279"/>
                        <a14:backgroundMark x1="22360" y1="3279" x2="24224" y2="3279"/>
                        <a14:backgroundMark x1="25155" y1="3279" x2="26708" y2="3279"/>
                        <a14:backgroundMark x1="26708" y1="3279" x2="26708" y2="3279"/>
                        <a14:backgroundMark x1="27329" y1="3279" x2="26087" y2="3279"/>
                        <a14:backgroundMark x1="18944" y1="3005" x2="14286" y2="4372"/>
                        <a14:backgroundMark x1="12422" y1="4372" x2="10870" y2="4918"/>
                        <a14:backgroundMark x1="7764" y1="5464" x2="6211" y2="6284"/>
                        <a14:backgroundMark x1="5280" y1="6284" x2="5280" y2="6284"/>
                        <a14:backgroundMark x1="4658" y1="7104" x2="3106" y2="9836"/>
                        <a14:backgroundMark x1="3106" y1="9836" x2="3106" y2="9836"/>
                        <a14:backgroundMark x1="3106" y1="10109" x2="3106" y2="11475"/>
                        <a14:backgroundMark x1="4348" y1="15574" x2="5280" y2="19672"/>
                        <a14:backgroundMark x1="5280" y1="20492" x2="5280" y2="20492"/>
                        <a14:backgroundMark x1="5280" y1="21585" x2="3416" y2="35246"/>
                        <a14:backgroundMark x1="2795" y1="39344" x2="3106" y2="47814"/>
                        <a14:backgroundMark x1="3106" y1="48361" x2="3106" y2="50820"/>
                        <a14:backgroundMark x1="2484" y1="53005" x2="2484" y2="54372"/>
                        <a14:backgroundMark x1="1863" y1="56557" x2="1863" y2="58197"/>
                        <a14:backgroundMark x1="1863" y1="60383" x2="2795" y2="64208"/>
                        <a14:backgroundMark x1="88820" y1="74044" x2="88820" y2="74044"/>
                        <a14:backgroundMark x1="88199" y1="72404" x2="89752" y2="69945"/>
                        <a14:backgroundMark x1="93478" y1="66120" x2="93478" y2="66120"/>
                        <a14:backgroundMark x1="92547" y1="62568" x2="94099" y2="57377"/>
                        <a14:backgroundMark x1="95342" y1="50546" x2="95652" y2="45902"/>
                        <a14:backgroundMark x1="94720" y1="39891" x2="94720" y2="39071"/>
                        <a14:backgroundMark x1="94410" y1="37705" x2="94410" y2="37705"/>
                        <a14:backgroundMark x1="94099" y1="37158" x2="94099" y2="37158"/>
                        <a14:backgroundMark x1="93789" y1="37158" x2="92857" y2="37978"/>
                        <a14:backgroundMark x1="92547" y1="38251" x2="92547" y2="38251"/>
                        <a14:backgroundMark x1="91925" y1="38251" x2="91925" y2="38251"/>
                        <a14:backgroundMark x1="91615" y1="37978" x2="92236" y2="36885"/>
                        <a14:backgroundMark x1="93478" y1="32514" x2="94410" y2="24044"/>
                        <a14:backgroundMark x1="89752" y1="16120" x2="89752" y2="16120"/>
                        <a14:backgroundMark x1="89752" y1="15301" x2="89752" y2="15301"/>
                        <a14:backgroundMark x1="89441" y1="14481" x2="89441" y2="14481"/>
                        <a14:backgroundMark x1="88820" y1="13388" x2="88820" y2="13388"/>
                        <a14:backgroundMark x1="85404" y1="11749" x2="85404" y2="11749"/>
                        <a14:backgroundMark x1="78571" y1="7104" x2="73913" y2="6011"/>
                        <a14:backgroundMark x1="70186" y1="4918" x2="70186" y2="4918"/>
                        <a14:backgroundMark x1="68944" y1="4372" x2="68944" y2="4372"/>
                        <a14:backgroundMark x1="68944" y1="4372" x2="68944" y2="4372"/>
                        <a14:backgroundMark x1="73602" y1="5464" x2="75466" y2="6284"/>
                        <a14:backgroundMark x1="76398" y1="6831" x2="77329" y2="7104"/>
                        <a14:backgroundMark x1="80435" y1="8470" x2="84783" y2="9836"/>
                        <a14:backgroundMark x1="85714" y1="10383" x2="85714" y2="10383"/>
                        <a14:backgroundMark x1="86646" y1="10929" x2="86646" y2="10929"/>
                        <a14:backgroundMark x1="87578" y1="11202" x2="88509" y2="12295"/>
                        <a14:backgroundMark x1="88820" y1="13115" x2="89441" y2="13934"/>
                        <a14:backgroundMark x1="90062" y1="16120" x2="90994" y2="18579"/>
                        <a14:backgroundMark x1="90994" y1="19126" x2="91925" y2="22131"/>
                        <a14:backgroundMark x1="92236" y1="22951" x2="92857" y2="24863"/>
                        <a14:backgroundMark x1="92857" y1="26776" x2="92857" y2="30328"/>
                        <a14:backgroundMark x1="92857" y1="32514" x2="92857" y2="34153"/>
                        <a14:backgroundMark x1="92547" y1="35792" x2="92236" y2="38251"/>
                        <a14:backgroundMark x1="91925" y1="39071" x2="91925" y2="39891"/>
                        <a14:backgroundMark x1="91925" y1="40164" x2="91925" y2="40984"/>
                        <a14:backgroundMark x1="91925" y1="41803" x2="92236" y2="43989"/>
                        <a14:backgroundMark x1="92236" y1="45082" x2="92236" y2="46995"/>
                        <a14:backgroundMark x1="92236" y1="48907" x2="92236" y2="52186"/>
                        <a14:backgroundMark x1="91615" y1="53552" x2="90994" y2="54918"/>
                        <a14:backgroundMark x1="90373" y1="55464" x2="89441" y2="58197"/>
                        <a14:backgroundMark x1="88509" y1="65574" x2="88509" y2="66940"/>
                        <a14:backgroundMark x1="88509" y1="66940" x2="88820" y2="69126"/>
                        <a14:backgroundMark x1="88820" y1="70765" x2="88820" y2="73224"/>
                        <a14:backgroundMark x1="88509" y1="74317" x2="88199" y2="75410"/>
                        <a14:backgroundMark x1="87267" y1="75956" x2="87267" y2="75956"/>
                        <a14:backgroundMark x1="87267" y1="75956" x2="87267" y2="75956"/>
                        <a14:backgroundMark x1="87267" y1="76503" x2="87267" y2="77869"/>
                        <a14:backgroundMark x1="6832" y1="77322" x2="6832" y2="77322"/>
                        <a14:backgroundMark x1="6832" y1="77596" x2="6832" y2="77596"/>
                        <a14:backgroundMark x1="6832" y1="77596" x2="8385" y2="81421"/>
                        <a14:backgroundMark x1="6211" y1="53005" x2="6211" y2="53005"/>
                        <a14:backgroundMark x1="4658" y1="35246" x2="5901" y2="34699"/>
                        <a14:backgroundMark x1="5901" y1="22404" x2="5901" y2="22404"/>
                        <a14:backgroundMark x1="5901" y1="19126" x2="5901" y2="16393"/>
                        <a14:backgroundMark x1="6522" y1="8470" x2="9938" y2="7377"/>
                        <a14:backgroundMark x1="27329" y1="4645" x2="27329" y2="4645"/>
                        <a14:backgroundMark x1="27329" y1="4645" x2="27329" y2="4645"/>
                        <a14:backgroundMark x1="27329" y1="4645" x2="28571" y2="4645"/>
                        <a14:backgroundMark x1="28571" y1="4645" x2="28571" y2="4645"/>
                        <a14:backgroundMark x1="28571" y1="4645" x2="28571" y2="4645"/>
                        <a14:backgroundMark x1="68012" y1="5738" x2="68012" y2="5738"/>
                        <a14:backgroundMark x1="67391" y1="4918" x2="67391" y2="4918"/>
                        <a14:backgroundMark x1="67391" y1="4918" x2="67391" y2="4918"/>
                        <a14:backgroundMark x1="70497" y1="4372" x2="72050" y2="4372"/>
                        <a14:backgroundMark x1="73602" y1="4372" x2="76398" y2="4645"/>
                        <a14:backgroundMark x1="78571" y1="4645" x2="80745" y2="5738"/>
                        <a14:backgroundMark x1="82298" y1="7650" x2="84783" y2="11749"/>
                        <a14:backgroundMark x1="84783" y1="11749" x2="85404" y2="13388"/>
                        <a14:backgroundMark x1="85404" y1="13388" x2="87888" y2="13661"/>
                        <a14:backgroundMark x1="90683" y1="13388" x2="90683" y2="13388"/>
                        <a14:backgroundMark x1="90683" y1="15027" x2="90683" y2="16667"/>
                        <a14:backgroundMark x1="90683" y1="16667" x2="91304" y2="19126"/>
                        <a14:backgroundMark x1="91925" y1="20765" x2="92547" y2="22131"/>
                        <a14:backgroundMark x1="92547" y1="22131" x2="92857" y2="22951"/>
                        <a14:backgroundMark x1="93478" y1="23770" x2="93478" y2="25410"/>
                        <a14:backgroundMark x1="93478" y1="26503" x2="93478" y2="29508"/>
                        <a14:backgroundMark x1="93478" y1="31694" x2="93478" y2="35519"/>
                        <a14:backgroundMark x1="93478" y1="36339" x2="93168" y2="37432"/>
                        <a14:backgroundMark x1="93168" y1="37432" x2="93168" y2="38251"/>
                        <a14:backgroundMark x1="93168" y1="39071" x2="93168" y2="39071"/>
                        <a14:backgroundMark x1="93168" y1="39071" x2="93168" y2="41257"/>
                        <a14:backgroundMark x1="93168" y1="42077" x2="93168" y2="45082"/>
                        <a14:backgroundMark x1="93168" y1="46175" x2="93168" y2="48361"/>
                        <a14:backgroundMark x1="93168" y1="49180" x2="93168" y2="51366"/>
                        <a14:backgroundMark x1="93168" y1="52459" x2="92857" y2="54098"/>
                        <a14:backgroundMark x1="92236" y1="55738" x2="92236" y2="57377"/>
                        <a14:backgroundMark x1="13354" y1="4918" x2="13354" y2="4918"/>
                        <a14:backgroundMark x1="14286" y1="4645" x2="14286" y2="4645"/>
                        <a14:backgroundMark x1="13354" y1="4645" x2="13354" y2="4645"/>
                        <a14:backgroundMark x1="13354" y1="4645" x2="15217" y2="4645"/>
                        <a14:backgroundMark x1="17391" y1="4372" x2="23913" y2="4372"/>
                        <a14:backgroundMark x1="24534" y1="4098" x2="24534" y2="4098"/>
                        <a14:backgroundMark x1="25155" y1="3825" x2="26398" y2="3552"/>
                        <a14:backgroundMark x1="27019" y1="3552" x2="27950" y2="3552"/>
                        <a14:backgroundMark x1="28571" y1="3552" x2="30124" y2="4098"/>
                        <a14:backgroundMark x1="30124" y1="4098" x2="30124" y2="4098"/>
                        <a14:backgroundMark x1="30124" y1="4098" x2="28261" y2="3825"/>
                        <a14:backgroundMark x1="27019" y1="3552" x2="26087" y2="3552"/>
                        <a14:backgroundMark x1="25155" y1="3552" x2="25155" y2="3552"/>
                        <a14:backgroundMark x1="24845" y1="3552" x2="24845" y2="3552"/>
                        <a14:backgroundMark x1="24845" y1="3825" x2="24845" y2="3825"/>
                        <a14:backgroundMark x1="25155" y1="4372" x2="26087" y2="4918"/>
                        <a14:backgroundMark x1="26087" y1="4918" x2="27019" y2="4918"/>
                        <a14:backgroundMark x1="27019" y1="4918" x2="27950" y2="4918"/>
                        <a14:backgroundMark x1="29503" y1="4098" x2="30435" y2="3825"/>
                        <a14:backgroundMark x1="67391" y1="3825" x2="67391" y2="3825"/>
                        <a14:backgroundMark x1="66460" y1="4372" x2="65528" y2="4372"/>
                        <a14:backgroundMark x1="64596" y1="4372" x2="64596" y2="4372"/>
                        <a14:backgroundMark x1="64596" y1="4372" x2="64596" y2="4372"/>
                        <a14:backgroundMark x1="65217" y1="4372" x2="66770" y2="4372"/>
                        <a14:backgroundMark x1="67391" y1="4098" x2="69255" y2="3825"/>
                        <a14:backgroundMark x1="71739" y1="3825" x2="74534" y2="4098"/>
                        <a14:backgroundMark x1="76708" y1="4645" x2="77640" y2="7104"/>
                        <a14:backgroundMark x1="88820" y1="10929" x2="88820" y2="10929"/>
                        <a14:backgroundMark x1="87888" y1="10929" x2="87888" y2="10929"/>
                        <a14:backgroundMark x1="86957" y1="10929" x2="86957" y2="10929"/>
                        <a14:backgroundMark x1="86957" y1="10929" x2="86957" y2="10929"/>
                        <a14:backgroundMark x1="86957" y1="11749" x2="87888" y2="13388"/>
                        <a14:backgroundMark x1="90373" y1="19126" x2="92236" y2="22131"/>
                        <a14:backgroundMark x1="92236" y1="22404" x2="92547" y2="23497"/>
                        <a14:backgroundMark x1="92547" y1="24590" x2="92547" y2="28689"/>
                        <a14:backgroundMark x1="92547" y1="31421" x2="91925" y2="33607"/>
                        <a14:backgroundMark x1="91615" y1="34699" x2="91615" y2="37158"/>
                        <a14:backgroundMark x1="91304" y1="37158" x2="91304" y2="37158"/>
                        <a14:backgroundMark x1="91304" y1="37432" x2="91304" y2="37432"/>
                        <a14:backgroundMark x1="91304" y1="38525" x2="91615" y2="39344"/>
                        <a14:backgroundMark x1="91615" y1="39344" x2="91615" y2="39344"/>
                        <a14:backgroundMark x1="92547" y1="39891" x2="92857" y2="40437"/>
                        <a14:backgroundMark x1="92857" y1="40984" x2="93168" y2="42077"/>
                        <a14:backgroundMark x1="93168" y1="42623" x2="93168" y2="43716"/>
                        <a14:backgroundMark x1="93168" y1="44536" x2="93168" y2="46448"/>
                        <a14:backgroundMark x1="92857" y1="47541" x2="92547" y2="48907"/>
                        <a14:backgroundMark x1="92236" y1="49727" x2="92236" y2="51639"/>
                        <a14:backgroundMark x1="92236" y1="52459" x2="92236" y2="54098"/>
                        <a14:backgroundMark x1="91925" y1="55464" x2="91615" y2="56284"/>
                        <a14:backgroundMark x1="91304" y1="57377" x2="91304" y2="59563"/>
                        <a14:backgroundMark x1="90683" y1="60383" x2="90683" y2="61749"/>
                        <a14:backgroundMark x1="90683" y1="62568" x2="90683" y2="62568"/>
                        <a14:backgroundMark x1="90683" y1="63934" x2="90683" y2="64754"/>
                        <a14:backgroundMark x1="90683" y1="64754" x2="90683" y2="64754"/>
                        <a14:backgroundMark x1="90062" y1="65301" x2="90062" y2="66667"/>
                        <a14:backgroundMark x1="89752" y1="67213" x2="88199" y2="71311"/>
                        <a14:backgroundMark x1="87888" y1="71585" x2="87888" y2="71585"/>
                        <a14:backgroundMark x1="87888" y1="72404" x2="87888" y2="74590"/>
                        <a14:backgroundMark x1="87578" y1="74863" x2="87578" y2="75683"/>
                        <a14:backgroundMark x1="87578" y1="75683" x2="87578" y2="76776"/>
                        <a14:backgroundMark x1="87578" y1="76776" x2="87578" y2="78689"/>
                        <a14:backgroundMark x1="87267" y1="78962" x2="87267" y2="78962"/>
                        <a14:backgroundMark x1="87267" y1="78962" x2="87267" y2="80055"/>
                        <a14:backgroundMark x1="68012" y1="3552" x2="68944" y2="4098"/>
                        <a14:backgroundMark x1="69255" y1="4372" x2="72360" y2="7104"/>
                        <a14:backgroundMark x1="73292" y1="8743" x2="74224" y2="9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4692" y="3372998"/>
            <a:ext cx="3066678" cy="34850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701D786-A00C-48FB-BCA0-456D12B7AC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917" y1="51556" x2="49917" y2="51556"/>
                        <a14:backgroundMark x1="27500" y1="80000" x2="27500" y2="80000"/>
                        <a14:backgroundMark x1="32250" y1="84667" x2="32250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261" y="548680"/>
            <a:ext cx="2051720" cy="1538790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A4D26E3-2D53-4558-94A1-1DDA5B4D3D86}"/>
              </a:ext>
            </a:extLst>
          </p:cNvPr>
          <p:cNvSpPr/>
          <p:nvPr/>
        </p:nvSpPr>
        <p:spPr>
          <a:xfrm>
            <a:off x="4735537" y="6237312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Francesco </a:t>
            </a:r>
            <a:r>
              <a:rPr lang="hu-HU" sz="2000" b="1" i="1" dirty="0" err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Cirillo</a:t>
            </a:r>
            <a:endParaRPr lang="hu-HU" sz="2000" b="1" i="1" dirty="0">
              <a:solidFill>
                <a:srgbClr val="195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5D19C95-1FB9-418F-B85E-DC622FCD2AA6}"/>
              </a:ext>
            </a:extLst>
          </p:cNvPr>
          <p:cNvSpPr/>
          <p:nvPr/>
        </p:nvSpPr>
        <p:spPr>
          <a:xfrm>
            <a:off x="1691680" y="1176046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Eldöntöd, hogy min fogsz dolgozni, majd leülsz és 25 percet </a:t>
            </a:r>
            <a:r>
              <a:rPr lang="hu-H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CSAK</a:t>
            </a: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azzal foglalkozol, utána tartasz öt perc szünetet, aztán újra dolgozol 25 percet, és így tovább.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199E5F6-5109-4BE4-AA82-9C2C3AAB3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636912"/>
            <a:ext cx="5086523" cy="1034866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5562EAD0-7CD9-49B6-B1B5-A952AC0FBEB5}"/>
              </a:ext>
            </a:extLst>
          </p:cNvPr>
          <p:cNvSpPr/>
          <p:nvPr/>
        </p:nvSpPr>
        <p:spPr>
          <a:xfrm>
            <a:off x="4572000" y="4028879"/>
            <a:ext cx="4320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Zavaró tényezők kizárása.</a:t>
            </a:r>
          </a:p>
          <a:p>
            <a:pPr marL="342900" indent="-342900">
              <a:buAutoNum type="arabicPeriod"/>
            </a:pPr>
            <a:r>
              <a:rPr lang="hu-HU" sz="2000" b="1" i="1" dirty="0" err="1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Testreszabás</a:t>
            </a: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>
              <a:buAutoNum type="arabicPeriod"/>
            </a:pPr>
            <a:r>
              <a:rPr lang="hu-HU" sz="2000" b="1" i="1" dirty="0">
                <a:solidFill>
                  <a:srgbClr val="195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 szünet az szünet.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18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51E8469-2D16-46E6-A8BE-8E64CA341A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884" y="474935"/>
            <a:ext cx="7523116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2348880"/>
            <a:ext cx="745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Köszönöm a figyelmet!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E29EB24-5746-22D9-D10D-D9E140F0CC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620688"/>
            <a:ext cx="4043941" cy="6065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55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EC786AFB-BFBF-4066-A7EA-C954720AADC0}"/>
              </a:ext>
            </a:extLst>
          </p:cNvPr>
          <p:cNvSpPr/>
          <p:nvPr/>
        </p:nvSpPr>
        <p:spPr>
          <a:xfrm>
            <a:off x="1680988" y="1124744"/>
            <a:ext cx="74630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Nincs tuti időgazdálkodási tipp, mindenki saját maga számára alakítja ki, át a módszereket!</a:t>
            </a:r>
          </a:p>
          <a:p>
            <a:pPr algn="ctr"/>
            <a:r>
              <a:rPr lang="hu-H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Van, ami működik és van, ami nem.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98008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állunk ezzel a kérdéssel?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570" y="1628800"/>
            <a:ext cx="7248109" cy="449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28">
        <p14:prism isContent="1"/>
      </p:transition>
    </mc:Choice>
    <mc:Fallback xmlns="">
      <p:transition spd="slow" advTm="9842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6.9|1.4|0.4|0.2|0.2|0.3|3.9|5.4|0.8|18.9"/>
</p:tagLst>
</file>

<file path=ppt/theme/theme1.xml><?xml version="1.0" encoding="utf-8"?>
<a:theme xmlns:a="http://schemas.openxmlformats.org/drawingml/2006/main" name="1_Blank Presentation">
  <a:themeElements>
    <a:clrScheme name="Egyéni 1. sém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195387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467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195387"/>
        </a:dk1>
        <a:lt1>
          <a:srgbClr val="FFFFFF"/>
        </a:lt1>
        <a:dk2>
          <a:srgbClr val="19538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467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15">
        <a:dk1>
          <a:srgbClr val="195387"/>
        </a:dk1>
        <a:lt1>
          <a:srgbClr val="FFFFFF"/>
        </a:lt1>
        <a:dk2>
          <a:srgbClr val="195387"/>
        </a:dk2>
        <a:lt2>
          <a:srgbClr val="195387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467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6ad7b0a-cc14-418c-8492-54b2753f96a4}" enabled="0" method="" siteId="{b6ad7b0a-cc14-418c-8492-54b2753f96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9734</TotalTime>
  <Words>2188</Words>
  <Application>Microsoft Office PowerPoint</Application>
  <PresentationFormat>Diavetítés a képernyőre (4:3 oldalarány)</PresentationFormat>
  <Paragraphs>378</Paragraphs>
  <Slides>64</Slides>
  <Notes>7</Notes>
  <HiddenSlides>7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64</vt:i4>
      </vt:variant>
    </vt:vector>
  </HeadingPairs>
  <TitlesOfParts>
    <vt:vector size="68" baseType="lpstr">
      <vt:lpstr>Arial</vt:lpstr>
      <vt:lpstr>Calibri</vt:lpstr>
      <vt:lpstr>1_Blank Presentation</vt:lpstr>
      <vt:lpstr>Egyéni tervezés</vt:lpstr>
      <vt:lpstr>PowerPoint-bemutató</vt:lpstr>
      <vt:lpstr>PowerPoint-bemutató</vt:lpstr>
      <vt:lpstr>Egy alga története</vt:lpstr>
      <vt:lpstr>PowerPoint-bemutató</vt:lpstr>
      <vt:lpstr>Örkény István (1912-1979)</vt:lpstr>
      <vt:lpstr>Az időgazdálkodás lényege</vt:lpstr>
      <vt:lpstr>PowerPoint-bemutató</vt:lpstr>
      <vt:lpstr>PowerPoint-bemutató</vt:lpstr>
      <vt:lpstr>Hogy állunk ezzel a kérdéssel?</vt:lpstr>
      <vt:lpstr>PowerPoint-bemutató</vt:lpstr>
      <vt:lpstr>Hol tudunk gyorsítani az életünkön?</vt:lpstr>
      <vt:lpstr>A hatékony időgazdálkodás előnyei</vt:lpstr>
      <vt:lpstr>TOP-10 újévi ígéret (komfort zóna)</vt:lpstr>
      <vt:lpstr>Csak egyszerűen…… (2)</vt:lpstr>
      <vt:lpstr>PowerPoint-bemutató</vt:lpstr>
      <vt:lpstr>Tévhitek az időgazdálkodással kapcsolatban</vt:lpstr>
      <vt:lpstr>Időrablók</vt:lpstr>
      <vt:lpstr>Haszonáldozati költség</vt:lpstr>
      <vt:lpstr>Feladat</vt:lpstr>
      <vt:lpstr>Időrablók – környezetei hatások</vt:lpstr>
      <vt:lpstr>Időrablók – saját hibából</vt:lpstr>
      <vt:lpstr>Az 5 leggyakoribb időrabló</vt:lpstr>
      <vt:lpstr>Időrablók – környezetei hatások</vt:lpstr>
      <vt:lpstr>Időrablók – környezetei hatások</vt:lpstr>
      <vt:lpstr>Időrablók – saját hibából</vt:lpstr>
      <vt:lpstr>Időrablók – környezetei hatások</vt:lpstr>
      <vt:lpstr>Időrablók – saját hibából</vt:lpstr>
      <vt:lpstr>Időrablók – környezetei hatások</vt:lpstr>
      <vt:lpstr>Időrablók – saját hibából</vt:lpstr>
      <vt:lpstr>A problémák típusai</vt:lpstr>
      <vt:lpstr>A problémák típusai</vt:lpstr>
      <vt:lpstr>Fontos, sürgős</vt:lpstr>
      <vt:lpstr>A problémák típusai</vt:lpstr>
      <vt:lpstr>Fontos, nem sürgős</vt:lpstr>
      <vt:lpstr>A problémák típusai</vt:lpstr>
      <vt:lpstr>Nem fontos, sürgős</vt:lpstr>
      <vt:lpstr>A problémák típusai</vt:lpstr>
      <vt:lpstr>Nem fontos, nem sürgős</vt:lpstr>
      <vt:lpstr>Sürgős problémák</vt:lpstr>
      <vt:lpstr>Nem sürgős problémák</vt:lpstr>
      <vt:lpstr>Mi lenne az optimális?</vt:lpstr>
      <vt:lpstr>A sürgősségi index kiértékelése</vt:lpstr>
      <vt:lpstr>Időtervezés a gyakorlatban</vt:lpstr>
      <vt:lpstr>Mi a fontos számomra:</vt:lpstr>
      <vt:lpstr>Céljaink kitűzése: mit szeretnénk elérni?</vt:lpstr>
      <vt:lpstr>Megfelelő célok</vt:lpstr>
      <vt:lpstr>Milyen céljaim lehetnek?</vt:lpstr>
      <vt:lpstr>Melyek életem legfontosabb céljai?</vt:lpstr>
      <vt:lpstr>A hosszú, közép-, és rövid távú célok „okos” megfogalmazása</vt:lpstr>
      <vt:lpstr>A prioritások felállítása</vt:lpstr>
      <vt:lpstr>Pareto-elv</vt:lpstr>
      <vt:lpstr>A prioritások felállítása azt jelenti, hogy:</vt:lpstr>
      <vt:lpstr>Így elkerülhetjük, hogy: </vt:lpstr>
      <vt:lpstr>Összhang az értékek és a feladatok között</vt:lpstr>
      <vt:lpstr>Jó tanácsok a tervezéshez I. </vt:lpstr>
      <vt:lpstr>Jó tanácsok a tervezéshez II. </vt:lpstr>
      <vt:lpstr>Jó tanácsok a tervezéshez III. </vt:lpstr>
      <vt:lpstr>Hova rögzítsem?</vt:lpstr>
      <vt:lpstr>Hogyan álljunk ellen a kísértésnek?</vt:lpstr>
      <vt:lpstr>Merjünk nemet mondani</vt:lpstr>
      <vt:lpstr>PowerPoint-bemutató</vt:lpstr>
      <vt:lpstr>A Pomodoro módszer</vt:lpstr>
      <vt:lpstr>PowerPoint-bemutató</vt:lpstr>
      <vt:lpstr>PowerPoint-bemutató</vt:lpstr>
    </vt:vector>
  </TitlesOfParts>
  <Company>KE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Erőforrás gazdálkodás</dc:title>
  <dc:creator>Dr. Borbély Csaba</dc:creator>
  <cp:lastModifiedBy>Szasza</cp:lastModifiedBy>
  <cp:revision>582</cp:revision>
  <dcterms:created xsi:type="dcterms:W3CDTF">2006-07-31T12:34:34Z</dcterms:created>
  <dcterms:modified xsi:type="dcterms:W3CDTF">2025-09-25T12:47:34Z</dcterms:modified>
</cp:coreProperties>
</file>